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89" r:id="rId3"/>
    <p:sldId id="290" r:id="rId4"/>
    <p:sldId id="300" r:id="rId5"/>
    <p:sldId id="301" r:id="rId6"/>
    <p:sldId id="260" r:id="rId7"/>
    <p:sldId id="261" r:id="rId8"/>
    <p:sldId id="264" r:id="rId9"/>
    <p:sldId id="295" r:id="rId10"/>
    <p:sldId id="265" r:id="rId11"/>
    <p:sldId id="296" r:id="rId12"/>
    <p:sldId id="297" r:id="rId13"/>
    <p:sldId id="263" r:id="rId14"/>
    <p:sldId id="284" r:id="rId15"/>
    <p:sldId id="288" r:id="rId16"/>
    <p:sldId id="266" r:id="rId17"/>
    <p:sldId id="269" r:id="rId18"/>
    <p:sldId id="268" r:id="rId19"/>
    <p:sldId id="291" r:id="rId20"/>
    <p:sldId id="270" r:id="rId21"/>
    <p:sldId id="272" r:id="rId22"/>
    <p:sldId id="273" r:id="rId23"/>
    <p:sldId id="275" r:id="rId24"/>
    <p:sldId id="277" r:id="rId25"/>
    <p:sldId id="278" r:id="rId26"/>
    <p:sldId id="279" r:id="rId27"/>
    <p:sldId id="280" r:id="rId28"/>
    <p:sldId id="281" r:id="rId29"/>
    <p:sldId id="283" r:id="rId30"/>
    <p:sldId id="299" r:id="rId31"/>
    <p:sldId id="282" r:id="rId32"/>
    <p:sldId id="287" r:id="rId33"/>
    <p:sldId id="285" r:id="rId34"/>
    <p:sldId id="292" r:id="rId35"/>
    <p:sldId id="286" r:id="rId36"/>
    <p:sldId id="293" r:id="rId37"/>
    <p:sldId id="29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69" d="100"/>
          <a:sy n="69" d="100"/>
        </p:scale>
        <p:origin x="-154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0ACCFD-B236-4798-B6B3-DABBBEFB0B2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7543C39-CBC6-4834-87DC-F84BF50720D1}">
      <dgm:prSet phldrT="[Text]"/>
      <dgm:spPr/>
      <dgm:t>
        <a:bodyPr/>
        <a:lstStyle/>
        <a:p>
          <a:r>
            <a:rPr lang="en-US" dirty="0" err="1" smtClean="0"/>
            <a:t>Dualisme</a:t>
          </a:r>
          <a:r>
            <a:rPr lang="en-US" dirty="0" smtClean="0"/>
            <a:t> (</a:t>
          </a:r>
          <a:r>
            <a:rPr lang="en-US" dirty="0" err="1" smtClean="0"/>
            <a:t>Descarte</a:t>
          </a:r>
          <a:r>
            <a:rPr lang="en-US" dirty="0" smtClean="0"/>
            <a:t> </a:t>
          </a:r>
          <a:r>
            <a:rPr lang="en-US" dirty="0" err="1" smtClean="0"/>
            <a:t>pembela</a:t>
          </a:r>
          <a:r>
            <a:rPr lang="en-US" dirty="0" smtClean="0"/>
            <a:t> </a:t>
          </a:r>
          <a:r>
            <a:rPr lang="en-US" dirty="0" err="1" smtClean="0"/>
            <a:t>paham</a:t>
          </a:r>
          <a:r>
            <a:rPr lang="en-US" dirty="0" smtClean="0"/>
            <a:t> </a:t>
          </a:r>
          <a:r>
            <a:rPr lang="en-US" dirty="0" err="1" smtClean="0"/>
            <a:t>dualisme</a:t>
          </a:r>
          <a:r>
            <a:rPr lang="en-US" dirty="0" smtClean="0"/>
            <a:t> yang </a:t>
          </a:r>
          <a:r>
            <a:rPr lang="en-US" dirty="0" err="1" smtClean="0"/>
            <a:t>berasumsi</a:t>
          </a:r>
          <a:r>
            <a:rPr lang="en-US" dirty="0" smtClean="0"/>
            <a:t> </a:t>
          </a:r>
          <a:r>
            <a:rPr lang="en-US" dirty="0" err="1" smtClean="0"/>
            <a:t>bahwa</a:t>
          </a:r>
          <a:r>
            <a:rPr lang="en-US" dirty="0" smtClean="0"/>
            <a:t> </a:t>
          </a:r>
          <a:r>
            <a:rPr lang="en-US" dirty="0" err="1" smtClean="0"/>
            <a:t>antara</a:t>
          </a:r>
          <a:r>
            <a:rPr lang="en-US" dirty="0" smtClean="0"/>
            <a:t> </a:t>
          </a:r>
          <a:r>
            <a:rPr lang="en-US" dirty="0" err="1" smtClean="0"/>
            <a:t>pikiran</a:t>
          </a:r>
          <a:r>
            <a:rPr lang="en-US" dirty="0" smtClean="0"/>
            <a:t> </a:t>
          </a:r>
          <a:r>
            <a:rPr lang="en-US" dirty="0" err="1" smtClean="0"/>
            <a:t>dan</a:t>
          </a:r>
          <a:r>
            <a:rPr lang="en-US" dirty="0" smtClean="0"/>
            <a:t> </a:t>
          </a:r>
          <a:r>
            <a:rPr lang="en-US" dirty="0" err="1" smtClean="0"/>
            <a:t>otak</a:t>
          </a:r>
          <a:r>
            <a:rPr lang="en-US" dirty="0" smtClean="0"/>
            <a:t> </a:t>
          </a:r>
          <a:r>
            <a:rPr lang="en-US" dirty="0" err="1" smtClean="0"/>
            <a:t>ada</a:t>
          </a:r>
          <a:r>
            <a:rPr lang="en-US" dirty="0" smtClean="0"/>
            <a:t> </a:t>
          </a:r>
          <a:r>
            <a:rPr lang="en-US" dirty="0" err="1" smtClean="0"/>
            <a:t>kel</a:t>
          </a:r>
          <a:r>
            <a:rPr lang="en-US" dirty="0" smtClean="0"/>
            <a:t>. Pineal)</a:t>
          </a:r>
          <a:endParaRPr lang="en-US" dirty="0"/>
        </a:p>
      </dgm:t>
    </dgm:pt>
    <dgm:pt modelId="{1740A721-28B8-4564-93F9-44DBFAF01A89}" type="parTrans" cxnId="{6A16993F-1FC0-4425-B236-10C1586075DF}">
      <dgm:prSet/>
      <dgm:spPr/>
      <dgm:t>
        <a:bodyPr/>
        <a:lstStyle/>
        <a:p>
          <a:endParaRPr lang="en-US"/>
        </a:p>
      </dgm:t>
    </dgm:pt>
    <dgm:pt modelId="{581FB56A-2006-42A0-A96D-C8298E417A9F}" type="sibTrans" cxnId="{6A16993F-1FC0-4425-B236-10C1586075DF}">
      <dgm:prSet/>
      <dgm:spPr/>
      <dgm:t>
        <a:bodyPr/>
        <a:lstStyle/>
        <a:p>
          <a:endParaRPr lang="en-US"/>
        </a:p>
      </dgm:t>
    </dgm:pt>
    <dgm:pt modelId="{962E6C3B-6234-4C2B-A5C0-4B418DC4FB65}">
      <dgm:prSet phldrT="[Text]"/>
      <dgm:spPr/>
      <dgm:t>
        <a:bodyPr/>
        <a:lstStyle/>
        <a:p>
          <a:r>
            <a:rPr lang="en-US" dirty="0" err="1" smtClean="0"/>
            <a:t>Pikiran</a:t>
          </a:r>
          <a:r>
            <a:rPr lang="en-US" dirty="0" smtClean="0"/>
            <a:t> (</a:t>
          </a:r>
          <a:r>
            <a:rPr lang="en-US" dirty="0" err="1" smtClean="0"/>
            <a:t>substansi</a:t>
          </a:r>
          <a:r>
            <a:rPr lang="en-US" dirty="0" smtClean="0"/>
            <a:t> mental)</a:t>
          </a:r>
          <a:endParaRPr lang="en-US" dirty="0"/>
        </a:p>
      </dgm:t>
    </dgm:pt>
    <dgm:pt modelId="{DB1CD5B6-3C96-4818-A8A1-2E87F78B93D1}" type="parTrans" cxnId="{8356CF5E-50CC-4A21-99FD-BCB5C65CB84E}">
      <dgm:prSet/>
      <dgm:spPr/>
      <dgm:t>
        <a:bodyPr/>
        <a:lstStyle/>
        <a:p>
          <a:endParaRPr lang="en-US"/>
        </a:p>
      </dgm:t>
    </dgm:pt>
    <dgm:pt modelId="{A7AF4AA6-DA55-49DB-BBC9-81F7A6FE74AB}" type="sibTrans" cxnId="{8356CF5E-50CC-4A21-99FD-BCB5C65CB84E}">
      <dgm:prSet/>
      <dgm:spPr/>
      <dgm:t>
        <a:bodyPr/>
        <a:lstStyle/>
        <a:p>
          <a:endParaRPr lang="en-US"/>
        </a:p>
      </dgm:t>
    </dgm:pt>
    <dgm:pt modelId="{8306423A-D7E7-4058-B45B-12170DF4C60E}">
      <dgm:prSet phldrT="[Text]"/>
      <dgm:spPr/>
      <dgm:t>
        <a:bodyPr/>
        <a:lstStyle/>
        <a:p>
          <a:r>
            <a:rPr lang="en-US" dirty="0" err="1" smtClean="0"/>
            <a:t>Otak</a:t>
          </a:r>
          <a:r>
            <a:rPr lang="en-US" dirty="0" smtClean="0"/>
            <a:t> </a:t>
          </a:r>
          <a:r>
            <a:rPr lang="en-US" dirty="0" err="1" smtClean="0"/>
            <a:t>substansi</a:t>
          </a:r>
          <a:r>
            <a:rPr lang="en-US" dirty="0" smtClean="0"/>
            <a:t> </a:t>
          </a:r>
          <a:r>
            <a:rPr lang="en-US" dirty="0" err="1" smtClean="0"/>
            <a:t>fisik</a:t>
          </a:r>
          <a:r>
            <a:rPr lang="en-US" dirty="0" smtClean="0"/>
            <a:t>)</a:t>
          </a:r>
          <a:endParaRPr lang="en-US" dirty="0"/>
        </a:p>
      </dgm:t>
    </dgm:pt>
    <dgm:pt modelId="{36CDDA6A-C3D6-49FB-A4CF-0AB08B0411C7}" type="parTrans" cxnId="{83AA2FD5-67A5-4DD3-A606-289111F9C915}">
      <dgm:prSet/>
      <dgm:spPr/>
      <dgm:t>
        <a:bodyPr/>
        <a:lstStyle/>
        <a:p>
          <a:endParaRPr lang="en-US"/>
        </a:p>
      </dgm:t>
    </dgm:pt>
    <dgm:pt modelId="{DACF01F4-77DE-441D-874A-2E8EB013A493}" type="sibTrans" cxnId="{83AA2FD5-67A5-4DD3-A606-289111F9C915}">
      <dgm:prSet/>
      <dgm:spPr/>
      <dgm:t>
        <a:bodyPr/>
        <a:lstStyle/>
        <a:p>
          <a:endParaRPr lang="en-US"/>
        </a:p>
      </dgm:t>
    </dgm:pt>
    <dgm:pt modelId="{0C420A37-D280-4A20-8B62-E20C2F7DA427}">
      <dgm:prSet phldrT="[Text]"/>
      <dgm:spPr/>
      <dgm:t>
        <a:bodyPr/>
        <a:lstStyle/>
        <a:p>
          <a:r>
            <a:rPr lang="en-US" dirty="0" err="1" smtClean="0"/>
            <a:t>Monisme</a:t>
          </a:r>
          <a:r>
            <a:rPr lang="en-US" dirty="0" smtClean="0"/>
            <a:t> (</a:t>
          </a:r>
          <a:r>
            <a:rPr lang="en-US" dirty="0" err="1" smtClean="0"/>
            <a:t>jagad</a:t>
          </a:r>
          <a:r>
            <a:rPr lang="en-US" dirty="0" smtClean="0"/>
            <a:t> </a:t>
          </a:r>
          <a:r>
            <a:rPr lang="en-US" dirty="0" err="1" smtClean="0"/>
            <a:t>raya</a:t>
          </a:r>
          <a:r>
            <a:rPr lang="en-US" dirty="0" smtClean="0"/>
            <a:t> </a:t>
          </a:r>
          <a:r>
            <a:rPr lang="en-US" dirty="0" err="1" smtClean="0"/>
            <a:t>hanya</a:t>
          </a:r>
          <a:r>
            <a:rPr lang="en-US" dirty="0" smtClean="0"/>
            <a:t> </a:t>
          </a:r>
          <a:r>
            <a:rPr lang="en-US" dirty="0" err="1" smtClean="0"/>
            <a:t>ada</a:t>
          </a:r>
          <a:r>
            <a:rPr lang="en-US" dirty="0" smtClean="0"/>
            <a:t> </a:t>
          </a:r>
          <a:r>
            <a:rPr lang="en-US" dirty="0" err="1" smtClean="0"/>
            <a:t>satu</a:t>
          </a:r>
          <a:r>
            <a:rPr lang="en-US" dirty="0" smtClean="0"/>
            <a:t> </a:t>
          </a:r>
          <a:r>
            <a:rPr lang="en-US" dirty="0" err="1" smtClean="0"/>
            <a:t>substansi</a:t>
          </a:r>
          <a:r>
            <a:rPr lang="en-US" dirty="0" smtClean="0"/>
            <a:t>)</a:t>
          </a:r>
          <a:endParaRPr lang="en-US" dirty="0"/>
        </a:p>
      </dgm:t>
    </dgm:pt>
    <dgm:pt modelId="{41882D46-4613-4B1C-BBAC-757F507F9346}" type="parTrans" cxnId="{E0171241-E660-45FF-A318-DE94A5C025F6}">
      <dgm:prSet/>
      <dgm:spPr/>
      <dgm:t>
        <a:bodyPr/>
        <a:lstStyle/>
        <a:p>
          <a:endParaRPr lang="en-US"/>
        </a:p>
      </dgm:t>
    </dgm:pt>
    <dgm:pt modelId="{70EABD95-0F22-4382-9581-024B50A5490A}" type="sibTrans" cxnId="{E0171241-E660-45FF-A318-DE94A5C025F6}">
      <dgm:prSet/>
      <dgm:spPr/>
      <dgm:t>
        <a:bodyPr/>
        <a:lstStyle/>
        <a:p>
          <a:endParaRPr lang="en-US"/>
        </a:p>
      </dgm:t>
    </dgm:pt>
    <dgm:pt modelId="{758D9A9F-9788-4B07-B3B9-19CB98EA7A00}">
      <dgm:prSet phldrT="[Text]"/>
      <dgm:spPr/>
      <dgm:t>
        <a:bodyPr/>
        <a:lstStyle/>
        <a:p>
          <a:r>
            <a:rPr lang="en-US" dirty="0" err="1" smtClean="0"/>
            <a:t>Materialisme</a:t>
          </a:r>
          <a:r>
            <a:rPr lang="en-US" dirty="0" smtClean="0"/>
            <a:t>, </a:t>
          </a:r>
          <a:r>
            <a:rPr lang="en-US" dirty="0" err="1" smtClean="0"/>
            <a:t>hanya</a:t>
          </a:r>
          <a:r>
            <a:rPr lang="en-US" dirty="0" smtClean="0"/>
            <a:t> </a:t>
          </a:r>
          <a:r>
            <a:rPr lang="en-US" dirty="0" err="1" smtClean="0"/>
            <a:t>ada</a:t>
          </a:r>
          <a:r>
            <a:rPr lang="en-US" dirty="0" smtClean="0"/>
            <a:t> </a:t>
          </a:r>
          <a:r>
            <a:rPr lang="en-US" dirty="0" err="1" smtClean="0"/>
            <a:t>materi</a:t>
          </a:r>
          <a:r>
            <a:rPr lang="en-US" dirty="0" smtClean="0"/>
            <a:t>/</a:t>
          </a:r>
          <a:r>
            <a:rPr lang="en-US" dirty="0" err="1" smtClean="0"/>
            <a:t>fisik</a:t>
          </a:r>
          <a:endParaRPr lang="en-US" dirty="0"/>
        </a:p>
      </dgm:t>
    </dgm:pt>
    <dgm:pt modelId="{F0C62D04-4570-43D4-95CA-2D956AC36558}" type="parTrans" cxnId="{75CC0AEE-D6A7-42D6-BFB0-BF90C75770CB}">
      <dgm:prSet/>
      <dgm:spPr/>
      <dgm:t>
        <a:bodyPr/>
        <a:lstStyle/>
        <a:p>
          <a:endParaRPr lang="en-US"/>
        </a:p>
      </dgm:t>
    </dgm:pt>
    <dgm:pt modelId="{0B318292-0B29-466A-B61C-CC1ABEC034E2}" type="sibTrans" cxnId="{75CC0AEE-D6A7-42D6-BFB0-BF90C75770CB}">
      <dgm:prSet/>
      <dgm:spPr/>
      <dgm:t>
        <a:bodyPr/>
        <a:lstStyle/>
        <a:p>
          <a:endParaRPr lang="en-US"/>
        </a:p>
      </dgm:t>
    </dgm:pt>
    <dgm:pt modelId="{53E445CD-0A3C-486F-9025-3B10BBFC14E7}">
      <dgm:prSet phldrT="[Text]"/>
      <dgm:spPr/>
      <dgm:t>
        <a:bodyPr/>
        <a:lstStyle/>
        <a:p>
          <a:r>
            <a:rPr lang="en-US" dirty="0" err="1" smtClean="0"/>
            <a:t>Mentalisme</a:t>
          </a:r>
          <a:r>
            <a:rPr lang="en-US" dirty="0" smtClean="0"/>
            <a:t>, </a:t>
          </a:r>
          <a:r>
            <a:rPr lang="en-US" dirty="0" err="1" smtClean="0"/>
            <a:t>hanya</a:t>
          </a:r>
          <a:r>
            <a:rPr lang="en-US" dirty="0" smtClean="0"/>
            <a:t> </a:t>
          </a:r>
          <a:r>
            <a:rPr lang="en-US" dirty="0" err="1" smtClean="0"/>
            <a:t>ada</a:t>
          </a:r>
          <a:r>
            <a:rPr lang="en-US" dirty="0" smtClean="0"/>
            <a:t> </a:t>
          </a:r>
          <a:r>
            <a:rPr lang="en-US" dirty="0" err="1" smtClean="0"/>
            <a:t>pikiran</a:t>
          </a:r>
          <a:endParaRPr lang="en-US" dirty="0"/>
        </a:p>
      </dgm:t>
    </dgm:pt>
    <dgm:pt modelId="{7F2120EA-A524-4F70-B4E5-D2C316B55783}" type="parTrans" cxnId="{A54D343F-544C-4CC4-872A-13A774C198A1}">
      <dgm:prSet/>
      <dgm:spPr/>
      <dgm:t>
        <a:bodyPr/>
        <a:lstStyle/>
        <a:p>
          <a:endParaRPr lang="en-US"/>
        </a:p>
      </dgm:t>
    </dgm:pt>
    <dgm:pt modelId="{A7953ED1-4AF6-4310-9CA6-57B8E8DDA990}" type="sibTrans" cxnId="{A54D343F-544C-4CC4-872A-13A774C198A1}">
      <dgm:prSet/>
      <dgm:spPr/>
      <dgm:t>
        <a:bodyPr/>
        <a:lstStyle/>
        <a:p>
          <a:endParaRPr lang="en-US"/>
        </a:p>
      </dgm:t>
    </dgm:pt>
    <dgm:pt modelId="{D44EF328-62E9-40B9-98DD-28C0D449D859}">
      <dgm:prSet phldrT="[Text]"/>
      <dgm:spPr/>
      <dgm:t>
        <a:bodyPr/>
        <a:lstStyle/>
        <a:p>
          <a:r>
            <a:rPr lang="en-US" dirty="0" err="1" smtClean="0"/>
            <a:t>Posisi</a:t>
          </a:r>
          <a:r>
            <a:rPr lang="en-US" dirty="0" smtClean="0"/>
            <a:t> </a:t>
          </a:r>
          <a:r>
            <a:rPr lang="en-US" dirty="0" err="1" smtClean="0"/>
            <a:t>identitas</a:t>
          </a:r>
          <a:r>
            <a:rPr lang="en-US" dirty="0" smtClean="0"/>
            <a:t>, proses yang </a:t>
          </a:r>
          <a:r>
            <a:rPr lang="en-US" dirty="0" err="1" smtClean="0"/>
            <a:t>berkaitan</a:t>
          </a:r>
          <a:r>
            <a:rPr lang="en-US" dirty="0" smtClean="0"/>
            <a:t> </a:t>
          </a:r>
          <a:r>
            <a:rPr lang="en-US" dirty="0" err="1" smtClean="0"/>
            <a:t>dengan</a:t>
          </a:r>
          <a:r>
            <a:rPr lang="en-US" dirty="0" smtClean="0"/>
            <a:t> mental </a:t>
          </a:r>
          <a:r>
            <a:rPr lang="en-US" dirty="0" err="1" smtClean="0"/>
            <a:t>sama</a:t>
          </a:r>
          <a:r>
            <a:rPr lang="en-US" dirty="0" smtClean="0"/>
            <a:t> </a:t>
          </a:r>
          <a:r>
            <a:rPr lang="en-US" dirty="0" err="1" smtClean="0"/>
            <a:t>dengan</a:t>
          </a:r>
          <a:r>
            <a:rPr lang="en-US" dirty="0" smtClean="0"/>
            <a:t> proses yang </a:t>
          </a:r>
          <a:r>
            <a:rPr lang="en-US" dirty="0" err="1" smtClean="0"/>
            <a:t>berkaitan</a:t>
          </a:r>
          <a:r>
            <a:rPr lang="en-US" dirty="0" smtClean="0"/>
            <a:t> </a:t>
          </a:r>
          <a:r>
            <a:rPr lang="en-US" dirty="0" err="1" smtClean="0"/>
            <a:t>dengan</a:t>
          </a:r>
          <a:r>
            <a:rPr lang="en-US" dirty="0" smtClean="0"/>
            <a:t> </a:t>
          </a:r>
          <a:r>
            <a:rPr lang="en-US" dirty="0" err="1" smtClean="0"/>
            <a:t>fisik</a:t>
          </a:r>
          <a:endParaRPr lang="en-US" dirty="0"/>
        </a:p>
      </dgm:t>
    </dgm:pt>
    <dgm:pt modelId="{B0817BD6-68D3-4052-B0C0-2FA296A8BACF}" type="parTrans" cxnId="{C9437783-CD0A-46BA-BE71-DEFCAB3F681A}">
      <dgm:prSet/>
      <dgm:spPr/>
    </dgm:pt>
    <dgm:pt modelId="{51DF06F0-DE49-49E3-ABAF-19AD905FF6EF}" type="sibTrans" cxnId="{C9437783-CD0A-46BA-BE71-DEFCAB3F681A}">
      <dgm:prSet/>
      <dgm:spPr/>
    </dgm:pt>
    <dgm:pt modelId="{B49AD66A-D212-47C0-9327-120B41B52597}">
      <dgm:prSet phldrT="[Text]"/>
      <dgm:spPr/>
      <dgm:t>
        <a:bodyPr/>
        <a:lstStyle/>
        <a:p>
          <a:r>
            <a:rPr lang="en-US" dirty="0" err="1" smtClean="0"/>
            <a:t>Berdasarkan</a:t>
          </a:r>
          <a:r>
            <a:rPr lang="en-US" dirty="0" smtClean="0"/>
            <a:t> </a:t>
          </a:r>
          <a:r>
            <a:rPr lang="en-US" dirty="0" err="1" smtClean="0"/>
            <a:t>paham</a:t>
          </a:r>
          <a:r>
            <a:rPr lang="en-US" dirty="0" smtClean="0"/>
            <a:t> </a:t>
          </a:r>
          <a:r>
            <a:rPr lang="en-US" dirty="0" err="1" smtClean="0"/>
            <a:t>ini</a:t>
          </a:r>
          <a:r>
            <a:rPr lang="en-US" dirty="0" smtClean="0"/>
            <a:t> </a:t>
          </a:r>
          <a:r>
            <a:rPr lang="en-US" dirty="0" err="1" smtClean="0"/>
            <a:t>pengalaman</a:t>
          </a:r>
          <a:r>
            <a:rPr lang="en-US" dirty="0" smtClean="0"/>
            <a:t> mental </a:t>
          </a:r>
          <a:r>
            <a:rPr lang="en-US" dirty="0" err="1" smtClean="0"/>
            <a:t>adalah</a:t>
          </a:r>
          <a:r>
            <a:rPr lang="en-US" dirty="0" smtClean="0"/>
            <a:t> </a:t>
          </a:r>
          <a:r>
            <a:rPr lang="en-US" dirty="0" err="1" smtClean="0"/>
            <a:t>aktivitas</a:t>
          </a:r>
          <a:r>
            <a:rPr lang="en-US" dirty="0" smtClean="0"/>
            <a:t> </a:t>
          </a:r>
          <a:r>
            <a:rPr lang="en-US" dirty="0" err="1" smtClean="0"/>
            <a:t>otak</a:t>
          </a:r>
          <a:r>
            <a:rPr lang="en-US" dirty="0" smtClean="0"/>
            <a:t>.</a:t>
          </a:r>
          <a:endParaRPr lang="en-US" dirty="0"/>
        </a:p>
      </dgm:t>
    </dgm:pt>
    <dgm:pt modelId="{A0BC6F76-AACF-4F6F-B3C8-3B4C5F5762C0}" type="parTrans" cxnId="{9F78FADE-9F92-4275-83C7-6AF18133112C}">
      <dgm:prSet/>
      <dgm:spPr/>
    </dgm:pt>
    <dgm:pt modelId="{DA1FC668-26E7-488F-B30C-8AED6D3CA3ED}" type="sibTrans" cxnId="{9F78FADE-9F92-4275-83C7-6AF18133112C}">
      <dgm:prSet/>
      <dgm:spPr/>
    </dgm:pt>
    <dgm:pt modelId="{044FFEC9-A026-495B-A1E8-8B070DCDC7B3}" type="pres">
      <dgm:prSet presAssocID="{190ACCFD-B236-4798-B6B3-DABBBEFB0B24}" presName="Name0" presStyleCnt="0">
        <dgm:presLayoutVars>
          <dgm:dir/>
          <dgm:animLvl val="lvl"/>
          <dgm:resizeHandles/>
        </dgm:presLayoutVars>
      </dgm:prSet>
      <dgm:spPr/>
      <dgm:t>
        <a:bodyPr/>
        <a:lstStyle/>
        <a:p>
          <a:endParaRPr lang="en-US"/>
        </a:p>
      </dgm:t>
    </dgm:pt>
    <dgm:pt modelId="{591CAA78-12F4-40F2-BC63-1496EF55945A}" type="pres">
      <dgm:prSet presAssocID="{97543C39-CBC6-4834-87DC-F84BF50720D1}" presName="linNode" presStyleCnt="0"/>
      <dgm:spPr/>
    </dgm:pt>
    <dgm:pt modelId="{D987666F-353D-4095-B43D-5F5D285451D8}" type="pres">
      <dgm:prSet presAssocID="{97543C39-CBC6-4834-87DC-F84BF50720D1}" presName="parentShp" presStyleLbl="node1" presStyleIdx="0" presStyleCnt="2">
        <dgm:presLayoutVars>
          <dgm:bulletEnabled val="1"/>
        </dgm:presLayoutVars>
      </dgm:prSet>
      <dgm:spPr/>
      <dgm:t>
        <a:bodyPr/>
        <a:lstStyle/>
        <a:p>
          <a:endParaRPr lang="en-US"/>
        </a:p>
      </dgm:t>
    </dgm:pt>
    <dgm:pt modelId="{A606A951-B48F-4BCF-9383-52162E166081}" type="pres">
      <dgm:prSet presAssocID="{97543C39-CBC6-4834-87DC-F84BF50720D1}" presName="childShp" presStyleLbl="bgAccFollowNode1" presStyleIdx="0" presStyleCnt="2">
        <dgm:presLayoutVars>
          <dgm:bulletEnabled val="1"/>
        </dgm:presLayoutVars>
      </dgm:prSet>
      <dgm:spPr/>
      <dgm:t>
        <a:bodyPr/>
        <a:lstStyle/>
        <a:p>
          <a:endParaRPr lang="en-US"/>
        </a:p>
      </dgm:t>
    </dgm:pt>
    <dgm:pt modelId="{29082BEF-1693-4FF0-8239-1E705A2C5984}" type="pres">
      <dgm:prSet presAssocID="{581FB56A-2006-42A0-A96D-C8298E417A9F}" presName="spacing" presStyleCnt="0"/>
      <dgm:spPr/>
    </dgm:pt>
    <dgm:pt modelId="{979ADF19-8DC6-4F82-AA26-C012A7DD87B3}" type="pres">
      <dgm:prSet presAssocID="{0C420A37-D280-4A20-8B62-E20C2F7DA427}" presName="linNode" presStyleCnt="0"/>
      <dgm:spPr/>
    </dgm:pt>
    <dgm:pt modelId="{DE39CABB-A170-4DB0-961B-E9B83699DB92}" type="pres">
      <dgm:prSet presAssocID="{0C420A37-D280-4A20-8B62-E20C2F7DA427}" presName="parentShp" presStyleLbl="node1" presStyleIdx="1" presStyleCnt="2">
        <dgm:presLayoutVars>
          <dgm:bulletEnabled val="1"/>
        </dgm:presLayoutVars>
      </dgm:prSet>
      <dgm:spPr/>
      <dgm:t>
        <a:bodyPr/>
        <a:lstStyle/>
        <a:p>
          <a:endParaRPr lang="en-US"/>
        </a:p>
      </dgm:t>
    </dgm:pt>
    <dgm:pt modelId="{A1307BC7-8A80-4D88-BACC-AAEDCC1E76B1}" type="pres">
      <dgm:prSet presAssocID="{0C420A37-D280-4A20-8B62-E20C2F7DA427}" presName="childShp" presStyleLbl="bgAccFollowNode1" presStyleIdx="1" presStyleCnt="2">
        <dgm:presLayoutVars>
          <dgm:bulletEnabled val="1"/>
        </dgm:presLayoutVars>
      </dgm:prSet>
      <dgm:spPr/>
      <dgm:t>
        <a:bodyPr/>
        <a:lstStyle/>
        <a:p>
          <a:endParaRPr lang="en-US"/>
        </a:p>
      </dgm:t>
    </dgm:pt>
  </dgm:ptLst>
  <dgm:cxnLst>
    <dgm:cxn modelId="{FBED8651-7849-4C86-965F-5F98813BCDCC}" type="presOf" srcId="{962E6C3B-6234-4C2B-A5C0-4B418DC4FB65}" destId="{A606A951-B48F-4BCF-9383-52162E166081}" srcOrd="0" destOrd="0" presId="urn:microsoft.com/office/officeart/2005/8/layout/vList6"/>
    <dgm:cxn modelId="{9F78FADE-9F92-4275-83C7-6AF18133112C}" srcId="{0C420A37-D280-4A20-8B62-E20C2F7DA427}" destId="{B49AD66A-D212-47C0-9327-120B41B52597}" srcOrd="3" destOrd="0" parTransId="{A0BC6F76-AACF-4F6F-B3C8-3B4C5F5762C0}" sibTransId="{DA1FC668-26E7-488F-B30C-8AED6D3CA3ED}"/>
    <dgm:cxn modelId="{E0171241-E660-45FF-A318-DE94A5C025F6}" srcId="{190ACCFD-B236-4798-B6B3-DABBBEFB0B24}" destId="{0C420A37-D280-4A20-8B62-E20C2F7DA427}" srcOrd="1" destOrd="0" parTransId="{41882D46-4613-4B1C-BBAC-757F507F9346}" sibTransId="{70EABD95-0F22-4382-9581-024B50A5490A}"/>
    <dgm:cxn modelId="{8356CF5E-50CC-4A21-99FD-BCB5C65CB84E}" srcId="{97543C39-CBC6-4834-87DC-F84BF50720D1}" destId="{962E6C3B-6234-4C2B-A5C0-4B418DC4FB65}" srcOrd="0" destOrd="0" parTransId="{DB1CD5B6-3C96-4818-A8A1-2E87F78B93D1}" sibTransId="{A7AF4AA6-DA55-49DB-BBC9-81F7A6FE74AB}"/>
    <dgm:cxn modelId="{D01252AD-760B-4576-AE44-2FE0FDF387C2}" type="presOf" srcId="{8306423A-D7E7-4058-B45B-12170DF4C60E}" destId="{A606A951-B48F-4BCF-9383-52162E166081}" srcOrd="0" destOrd="1" presId="urn:microsoft.com/office/officeart/2005/8/layout/vList6"/>
    <dgm:cxn modelId="{83AA2FD5-67A5-4DD3-A606-289111F9C915}" srcId="{97543C39-CBC6-4834-87DC-F84BF50720D1}" destId="{8306423A-D7E7-4058-B45B-12170DF4C60E}" srcOrd="1" destOrd="0" parTransId="{36CDDA6A-C3D6-49FB-A4CF-0AB08B0411C7}" sibTransId="{DACF01F4-77DE-441D-874A-2E8EB013A493}"/>
    <dgm:cxn modelId="{75CC0AEE-D6A7-42D6-BFB0-BF90C75770CB}" srcId="{0C420A37-D280-4A20-8B62-E20C2F7DA427}" destId="{758D9A9F-9788-4B07-B3B9-19CB98EA7A00}" srcOrd="0" destOrd="0" parTransId="{F0C62D04-4570-43D4-95CA-2D956AC36558}" sibTransId="{0B318292-0B29-466A-B61C-CC1ABEC034E2}"/>
    <dgm:cxn modelId="{C9437783-CD0A-46BA-BE71-DEFCAB3F681A}" srcId="{0C420A37-D280-4A20-8B62-E20C2F7DA427}" destId="{D44EF328-62E9-40B9-98DD-28C0D449D859}" srcOrd="2" destOrd="0" parTransId="{B0817BD6-68D3-4052-B0C0-2FA296A8BACF}" sibTransId="{51DF06F0-DE49-49E3-ABAF-19AD905FF6EF}"/>
    <dgm:cxn modelId="{A54D343F-544C-4CC4-872A-13A774C198A1}" srcId="{0C420A37-D280-4A20-8B62-E20C2F7DA427}" destId="{53E445CD-0A3C-486F-9025-3B10BBFC14E7}" srcOrd="1" destOrd="0" parTransId="{7F2120EA-A524-4F70-B4E5-D2C316B55783}" sibTransId="{A7953ED1-4AF6-4310-9CA6-57B8E8DDA990}"/>
    <dgm:cxn modelId="{EC94C6D1-63DF-4FBB-BC3D-237BC3D627F6}" type="presOf" srcId="{53E445CD-0A3C-486F-9025-3B10BBFC14E7}" destId="{A1307BC7-8A80-4D88-BACC-AAEDCC1E76B1}" srcOrd="0" destOrd="1" presId="urn:microsoft.com/office/officeart/2005/8/layout/vList6"/>
    <dgm:cxn modelId="{A063B03A-BC9E-4CF9-9142-419671E1FAB2}" type="presOf" srcId="{D44EF328-62E9-40B9-98DD-28C0D449D859}" destId="{A1307BC7-8A80-4D88-BACC-AAEDCC1E76B1}" srcOrd="0" destOrd="2" presId="urn:microsoft.com/office/officeart/2005/8/layout/vList6"/>
    <dgm:cxn modelId="{6A16993F-1FC0-4425-B236-10C1586075DF}" srcId="{190ACCFD-B236-4798-B6B3-DABBBEFB0B24}" destId="{97543C39-CBC6-4834-87DC-F84BF50720D1}" srcOrd="0" destOrd="0" parTransId="{1740A721-28B8-4564-93F9-44DBFAF01A89}" sibTransId="{581FB56A-2006-42A0-A96D-C8298E417A9F}"/>
    <dgm:cxn modelId="{94BD5DAC-77E4-456D-A912-CB6F25A841F5}" type="presOf" srcId="{B49AD66A-D212-47C0-9327-120B41B52597}" destId="{A1307BC7-8A80-4D88-BACC-AAEDCC1E76B1}" srcOrd="0" destOrd="3" presId="urn:microsoft.com/office/officeart/2005/8/layout/vList6"/>
    <dgm:cxn modelId="{82995CB0-1551-4FA0-A0E1-8D91E3B9D9AD}" type="presOf" srcId="{97543C39-CBC6-4834-87DC-F84BF50720D1}" destId="{D987666F-353D-4095-B43D-5F5D285451D8}" srcOrd="0" destOrd="0" presId="urn:microsoft.com/office/officeart/2005/8/layout/vList6"/>
    <dgm:cxn modelId="{C854F5F7-9988-452B-81C6-0B4A34466F62}" type="presOf" srcId="{758D9A9F-9788-4B07-B3B9-19CB98EA7A00}" destId="{A1307BC7-8A80-4D88-BACC-AAEDCC1E76B1}" srcOrd="0" destOrd="0" presId="urn:microsoft.com/office/officeart/2005/8/layout/vList6"/>
    <dgm:cxn modelId="{0DEBCFDE-7279-4867-87A6-2981A432AACD}" type="presOf" srcId="{190ACCFD-B236-4798-B6B3-DABBBEFB0B24}" destId="{044FFEC9-A026-495B-A1E8-8B070DCDC7B3}" srcOrd="0" destOrd="0" presId="urn:microsoft.com/office/officeart/2005/8/layout/vList6"/>
    <dgm:cxn modelId="{665E053E-D055-48D8-9861-86770825F7B2}" type="presOf" srcId="{0C420A37-D280-4A20-8B62-E20C2F7DA427}" destId="{DE39CABB-A170-4DB0-961B-E9B83699DB92}" srcOrd="0" destOrd="0" presId="urn:microsoft.com/office/officeart/2005/8/layout/vList6"/>
    <dgm:cxn modelId="{BE35A863-5B9D-48A7-9CDD-039D270BE6CB}" type="presParOf" srcId="{044FFEC9-A026-495B-A1E8-8B070DCDC7B3}" destId="{591CAA78-12F4-40F2-BC63-1496EF55945A}" srcOrd="0" destOrd="0" presId="urn:microsoft.com/office/officeart/2005/8/layout/vList6"/>
    <dgm:cxn modelId="{8427F82D-FFB2-4EE3-B45D-C2B5E205B5A9}" type="presParOf" srcId="{591CAA78-12F4-40F2-BC63-1496EF55945A}" destId="{D987666F-353D-4095-B43D-5F5D285451D8}" srcOrd="0" destOrd="0" presId="urn:microsoft.com/office/officeart/2005/8/layout/vList6"/>
    <dgm:cxn modelId="{8352F03D-3143-4CE4-8414-085BB8187E07}" type="presParOf" srcId="{591CAA78-12F4-40F2-BC63-1496EF55945A}" destId="{A606A951-B48F-4BCF-9383-52162E166081}" srcOrd="1" destOrd="0" presId="urn:microsoft.com/office/officeart/2005/8/layout/vList6"/>
    <dgm:cxn modelId="{65957271-077A-437E-BE3B-4F387880894D}" type="presParOf" srcId="{044FFEC9-A026-495B-A1E8-8B070DCDC7B3}" destId="{29082BEF-1693-4FF0-8239-1E705A2C5984}" srcOrd="1" destOrd="0" presId="urn:microsoft.com/office/officeart/2005/8/layout/vList6"/>
    <dgm:cxn modelId="{105F472A-DDFC-4F8D-BE28-5B449A33D947}" type="presParOf" srcId="{044FFEC9-A026-495B-A1E8-8B070DCDC7B3}" destId="{979ADF19-8DC6-4F82-AA26-C012A7DD87B3}" srcOrd="2" destOrd="0" presId="urn:microsoft.com/office/officeart/2005/8/layout/vList6"/>
    <dgm:cxn modelId="{46A34207-E2F8-4A68-965A-45D5348DDC7E}" type="presParOf" srcId="{979ADF19-8DC6-4F82-AA26-C012A7DD87B3}" destId="{DE39CABB-A170-4DB0-961B-E9B83699DB92}" srcOrd="0" destOrd="0" presId="urn:microsoft.com/office/officeart/2005/8/layout/vList6"/>
    <dgm:cxn modelId="{12E766A0-DF56-4DE7-A593-66919A79E526}" type="presParOf" srcId="{979ADF19-8DC6-4F82-AA26-C012A7DD87B3}" destId="{A1307BC7-8A80-4D88-BACC-AAEDCC1E76B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6A951-B48F-4BCF-9383-52162E166081}">
      <dsp:nvSpPr>
        <dsp:cNvPr id="0" name=""/>
        <dsp:cNvSpPr/>
      </dsp:nvSpPr>
      <dsp:spPr>
        <a:xfrm>
          <a:off x="3291839" y="598"/>
          <a:ext cx="4937760" cy="233607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smtClean="0"/>
            <a:t>Pikiran</a:t>
          </a:r>
          <a:r>
            <a:rPr lang="en-US" sz="1600" kern="1200" dirty="0" smtClean="0"/>
            <a:t> (</a:t>
          </a:r>
          <a:r>
            <a:rPr lang="en-US" sz="1600" kern="1200" dirty="0" err="1" smtClean="0"/>
            <a:t>substansi</a:t>
          </a:r>
          <a:r>
            <a:rPr lang="en-US" sz="1600" kern="1200" dirty="0" smtClean="0"/>
            <a:t> mental)</a:t>
          </a:r>
          <a:endParaRPr lang="en-US" sz="1600" kern="1200" dirty="0"/>
        </a:p>
        <a:p>
          <a:pPr marL="171450" lvl="1" indent="-171450" algn="l" defTabSz="711200">
            <a:lnSpc>
              <a:spcPct val="90000"/>
            </a:lnSpc>
            <a:spcBef>
              <a:spcPct val="0"/>
            </a:spcBef>
            <a:spcAft>
              <a:spcPct val="15000"/>
            </a:spcAft>
            <a:buChar char="••"/>
          </a:pPr>
          <a:r>
            <a:rPr lang="en-US" sz="1600" kern="1200" dirty="0" err="1" smtClean="0"/>
            <a:t>Otak</a:t>
          </a:r>
          <a:r>
            <a:rPr lang="en-US" sz="1600" kern="1200" dirty="0" smtClean="0"/>
            <a:t> </a:t>
          </a:r>
          <a:r>
            <a:rPr lang="en-US" sz="1600" kern="1200" dirty="0" err="1" smtClean="0"/>
            <a:t>substansi</a:t>
          </a:r>
          <a:r>
            <a:rPr lang="en-US" sz="1600" kern="1200" dirty="0" smtClean="0"/>
            <a:t> </a:t>
          </a:r>
          <a:r>
            <a:rPr lang="en-US" sz="1600" kern="1200" dirty="0" err="1" smtClean="0"/>
            <a:t>fisik</a:t>
          </a:r>
          <a:r>
            <a:rPr lang="en-US" sz="1600" kern="1200" dirty="0" smtClean="0"/>
            <a:t>)</a:t>
          </a:r>
          <a:endParaRPr lang="en-US" sz="1600" kern="1200" dirty="0"/>
        </a:p>
      </dsp:txBody>
      <dsp:txXfrm>
        <a:off x="3291839" y="292608"/>
        <a:ext cx="4061731" cy="1752058"/>
      </dsp:txXfrm>
    </dsp:sp>
    <dsp:sp modelId="{D987666F-353D-4095-B43D-5F5D285451D8}">
      <dsp:nvSpPr>
        <dsp:cNvPr id="0" name=""/>
        <dsp:cNvSpPr/>
      </dsp:nvSpPr>
      <dsp:spPr>
        <a:xfrm>
          <a:off x="0" y="598"/>
          <a:ext cx="3291840" cy="23360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err="1" smtClean="0"/>
            <a:t>Dualisme</a:t>
          </a:r>
          <a:r>
            <a:rPr lang="en-US" sz="2400" kern="1200" dirty="0" smtClean="0"/>
            <a:t> (</a:t>
          </a:r>
          <a:r>
            <a:rPr lang="en-US" sz="2400" kern="1200" dirty="0" err="1" smtClean="0"/>
            <a:t>Descarte</a:t>
          </a:r>
          <a:r>
            <a:rPr lang="en-US" sz="2400" kern="1200" dirty="0" smtClean="0"/>
            <a:t> </a:t>
          </a:r>
          <a:r>
            <a:rPr lang="en-US" sz="2400" kern="1200" dirty="0" err="1" smtClean="0"/>
            <a:t>pembela</a:t>
          </a:r>
          <a:r>
            <a:rPr lang="en-US" sz="2400" kern="1200" dirty="0" smtClean="0"/>
            <a:t> </a:t>
          </a:r>
          <a:r>
            <a:rPr lang="en-US" sz="2400" kern="1200" dirty="0" err="1" smtClean="0"/>
            <a:t>paham</a:t>
          </a:r>
          <a:r>
            <a:rPr lang="en-US" sz="2400" kern="1200" dirty="0" smtClean="0"/>
            <a:t> </a:t>
          </a:r>
          <a:r>
            <a:rPr lang="en-US" sz="2400" kern="1200" dirty="0" err="1" smtClean="0"/>
            <a:t>dualisme</a:t>
          </a:r>
          <a:r>
            <a:rPr lang="en-US" sz="2400" kern="1200" dirty="0" smtClean="0"/>
            <a:t> yang </a:t>
          </a:r>
          <a:r>
            <a:rPr lang="en-US" sz="2400" kern="1200" dirty="0" err="1" smtClean="0"/>
            <a:t>berasumsi</a:t>
          </a:r>
          <a:r>
            <a:rPr lang="en-US" sz="2400" kern="1200" dirty="0" smtClean="0"/>
            <a:t> </a:t>
          </a:r>
          <a:r>
            <a:rPr lang="en-US" sz="2400" kern="1200" dirty="0" err="1" smtClean="0"/>
            <a:t>bahwa</a:t>
          </a:r>
          <a:r>
            <a:rPr lang="en-US" sz="2400" kern="1200" dirty="0" smtClean="0"/>
            <a:t> </a:t>
          </a:r>
          <a:r>
            <a:rPr lang="en-US" sz="2400" kern="1200" dirty="0" err="1" smtClean="0"/>
            <a:t>antara</a:t>
          </a:r>
          <a:r>
            <a:rPr lang="en-US" sz="2400" kern="1200" dirty="0" smtClean="0"/>
            <a:t> </a:t>
          </a:r>
          <a:r>
            <a:rPr lang="en-US" sz="2400" kern="1200" dirty="0" err="1" smtClean="0"/>
            <a:t>pikiran</a:t>
          </a:r>
          <a:r>
            <a:rPr lang="en-US" sz="2400" kern="1200" dirty="0" smtClean="0"/>
            <a:t> </a:t>
          </a:r>
          <a:r>
            <a:rPr lang="en-US" sz="2400" kern="1200" dirty="0" err="1" smtClean="0"/>
            <a:t>dan</a:t>
          </a:r>
          <a:r>
            <a:rPr lang="en-US" sz="2400" kern="1200" dirty="0" smtClean="0"/>
            <a:t> </a:t>
          </a:r>
          <a:r>
            <a:rPr lang="en-US" sz="2400" kern="1200" dirty="0" err="1" smtClean="0"/>
            <a:t>otak</a:t>
          </a:r>
          <a:r>
            <a:rPr lang="en-US" sz="2400" kern="1200" dirty="0" smtClean="0"/>
            <a:t> </a:t>
          </a:r>
          <a:r>
            <a:rPr lang="en-US" sz="2400" kern="1200" dirty="0" err="1" smtClean="0"/>
            <a:t>ada</a:t>
          </a:r>
          <a:r>
            <a:rPr lang="en-US" sz="2400" kern="1200" dirty="0" smtClean="0"/>
            <a:t> </a:t>
          </a:r>
          <a:r>
            <a:rPr lang="en-US" sz="2400" kern="1200" dirty="0" err="1" smtClean="0"/>
            <a:t>kel</a:t>
          </a:r>
          <a:r>
            <a:rPr lang="en-US" sz="2400" kern="1200" dirty="0" smtClean="0"/>
            <a:t>. Pineal)</a:t>
          </a:r>
          <a:endParaRPr lang="en-US" sz="2400" kern="1200" dirty="0"/>
        </a:p>
      </dsp:txBody>
      <dsp:txXfrm>
        <a:off x="114038" y="114636"/>
        <a:ext cx="3063764" cy="2108002"/>
      </dsp:txXfrm>
    </dsp:sp>
    <dsp:sp modelId="{A1307BC7-8A80-4D88-BACC-AAEDCC1E76B1}">
      <dsp:nvSpPr>
        <dsp:cNvPr id="0" name=""/>
        <dsp:cNvSpPr/>
      </dsp:nvSpPr>
      <dsp:spPr>
        <a:xfrm>
          <a:off x="3291839" y="2570285"/>
          <a:ext cx="4937760" cy="233607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smtClean="0"/>
            <a:t>Materialisme</a:t>
          </a:r>
          <a:r>
            <a:rPr lang="en-US" sz="1600" kern="1200" dirty="0" smtClean="0"/>
            <a:t>, </a:t>
          </a:r>
          <a:r>
            <a:rPr lang="en-US" sz="1600" kern="1200" dirty="0" err="1" smtClean="0"/>
            <a:t>hanya</a:t>
          </a:r>
          <a:r>
            <a:rPr lang="en-US" sz="1600" kern="1200" dirty="0" smtClean="0"/>
            <a:t> </a:t>
          </a:r>
          <a:r>
            <a:rPr lang="en-US" sz="1600" kern="1200" dirty="0" err="1" smtClean="0"/>
            <a:t>ada</a:t>
          </a:r>
          <a:r>
            <a:rPr lang="en-US" sz="1600" kern="1200" dirty="0" smtClean="0"/>
            <a:t> </a:t>
          </a:r>
          <a:r>
            <a:rPr lang="en-US" sz="1600" kern="1200" dirty="0" err="1" smtClean="0"/>
            <a:t>materi</a:t>
          </a:r>
          <a:r>
            <a:rPr lang="en-US" sz="1600" kern="1200" dirty="0" smtClean="0"/>
            <a:t>/</a:t>
          </a:r>
          <a:r>
            <a:rPr lang="en-US" sz="1600" kern="1200" dirty="0" err="1" smtClean="0"/>
            <a:t>fisik</a:t>
          </a:r>
          <a:endParaRPr lang="en-US" sz="1600" kern="1200" dirty="0"/>
        </a:p>
        <a:p>
          <a:pPr marL="171450" lvl="1" indent="-171450" algn="l" defTabSz="711200">
            <a:lnSpc>
              <a:spcPct val="90000"/>
            </a:lnSpc>
            <a:spcBef>
              <a:spcPct val="0"/>
            </a:spcBef>
            <a:spcAft>
              <a:spcPct val="15000"/>
            </a:spcAft>
            <a:buChar char="••"/>
          </a:pPr>
          <a:r>
            <a:rPr lang="en-US" sz="1600" kern="1200" dirty="0" err="1" smtClean="0"/>
            <a:t>Mentalisme</a:t>
          </a:r>
          <a:r>
            <a:rPr lang="en-US" sz="1600" kern="1200" dirty="0" smtClean="0"/>
            <a:t>, </a:t>
          </a:r>
          <a:r>
            <a:rPr lang="en-US" sz="1600" kern="1200" dirty="0" err="1" smtClean="0"/>
            <a:t>hanya</a:t>
          </a:r>
          <a:r>
            <a:rPr lang="en-US" sz="1600" kern="1200" dirty="0" smtClean="0"/>
            <a:t> </a:t>
          </a:r>
          <a:r>
            <a:rPr lang="en-US" sz="1600" kern="1200" dirty="0" err="1" smtClean="0"/>
            <a:t>ada</a:t>
          </a:r>
          <a:r>
            <a:rPr lang="en-US" sz="1600" kern="1200" dirty="0" smtClean="0"/>
            <a:t> </a:t>
          </a:r>
          <a:r>
            <a:rPr lang="en-US" sz="1600" kern="1200" dirty="0" err="1" smtClean="0"/>
            <a:t>pikiran</a:t>
          </a:r>
          <a:endParaRPr lang="en-US" sz="1600" kern="1200" dirty="0"/>
        </a:p>
        <a:p>
          <a:pPr marL="171450" lvl="1" indent="-171450" algn="l" defTabSz="711200">
            <a:lnSpc>
              <a:spcPct val="90000"/>
            </a:lnSpc>
            <a:spcBef>
              <a:spcPct val="0"/>
            </a:spcBef>
            <a:spcAft>
              <a:spcPct val="15000"/>
            </a:spcAft>
            <a:buChar char="••"/>
          </a:pPr>
          <a:r>
            <a:rPr lang="en-US" sz="1600" kern="1200" dirty="0" err="1" smtClean="0"/>
            <a:t>Posisi</a:t>
          </a:r>
          <a:r>
            <a:rPr lang="en-US" sz="1600" kern="1200" dirty="0" smtClean="0"/>
            <a:t> </a:t>
          </a:r>
          <a:r>
            <a:rPr lang="en-US" sz="1600" kern="1200" dirty="0" err="1" smtClean="0"/>
            <a:t>identitas</a:t>
          </a:r>
          <a:r>
            <a:rPr lang="en-US" sz="1600" kern="1200" dirty="0" smtClean="0"/>
            <a:t>, proses yang </a:t>
          </a:r>
          <a:r>
            <a:rPr lang="en-US" sz="1600" kern="1200" dirty="0" err="1" smtClean="0"/>
            <a:t>berkaitan</a:t>
          </a:r>
          <a:r>
            <a:rPr lang="en-US" sz="1600" kern="1200" dirty="0" smtClean="0"/>
            <a:t> </a:t>
          </a:r>
          <a:r>
            <a:rPr lang="en-US" sz="1600" kern="1200" dirty="0" err="1" smtClean="0"/>
            <a:t>dengan</a:t>
          </a:r>
          <a:r>
            <a:rPr lang="en-US" sz="1600" kern="1200" dirty="0" smtClean="0"/>
            <a:t> mental </a:t>
          </a:r>
          <a:r>
            <a:rPr lang="en-US" sz="1600" kern="1200" dirty="0" err="1" smtClean="0"/>
            <a:t>sama</a:t>
          </a:r>
          <a:r>
            <a:rPr lang="en-US" sz="1600" kern="1200" dirty="0" smtClean="0"/>
            <a:t> </a:t>
          </a:r>
          <a:r>
            <a:rPr lang="en-US" sz="1600" kern="1200" dirty="0" err="1" smtClean="0"/>
            <a:t>dengan</a:t>
          </a:r>
          <a:r>
            <a:rPr lang="en-US" sz="1600" kern="1200" dirty="0" smtClean="0"/>
            <a:t> proses yang </a:t>
          </a:r>
          <a:r>
            <a:rPr lang="en-US" sz="1600" kern="1200" dirty="0" err="1" smtClean="0"/>
            <a:t>berkaitan</a:t>
          </a:r>
          <a:r>
            <a:rPr lang="en-US" sz="1600" kern="1200" dirty="0" smtClean="0"/>
            <a:t> </a:t>
          </a:r>
          <a:r>
            <a:rPr lang="en-US" sz="1600" kern="1200" dirty="0" err="1" smtClean="0"/>
            <a:t>dengan</a:t>
          </a:r>
          <a:r>
            <a:rPr lang="en-US" sz="1600" kern="1200" dirty="0" smtClean="0"/>
            <a:t> </a:t>
          </a:r>
          <a:r>
            <a:rPr lang="en-US" sz="1600" kern="1200" dirty="0" err="1" smtClean="0"/>
            <a:t>fisik</a:t>
          </a:r>
          <a:endParaRPr lang="en-US" sz="1600" kern="1200" dirty="0"/>
        </a:p>
        <a:p>
          <a:pPr marL="171450" lvl="1" indent="-171450" algn="l" defTabSz="711200">
            <a:lnSpc>
              <a:spcPct val="90000"/>
            </a:lnSpc>
            <a:spcBef>
              <a:spcPct val="0"/>
            </a:spcBef>
            <a:spcAft>
              <a:spcPct val="15000"/>
            </a:spcAft>
            <a:buChar char="••"/>
          </a:pPr>
          <a:r>
            <a:rPr lang="en-US" sz="1600" kern="1200" dirty="0" err="1" smtClean="0"/>
            <a:t>Berdasarkan</a:t>
          </a:r>
          <a:r>
            <a:rPr lang="en-US" sz="1600" kern="1200" dirty="0" smtClean="0"/>
            <a:t> </a:t>
          </a:r>
          <a:r>
            <a:rPr lang="en-US" sz="1600" kern="1200" dirty="0" err="1" smtClean="0"/>
            <a:t>paham</a:t>
          </a:r>
          <a:r>
            <a:rPr lang="en-US" sz="1600" kern="1200" dirty="0" smtClean="0"/>
            <a:t> </a:t>
          </a:r>
          <a:r>
            <a:rPr lang="en-US" sz="1600" kern="1200" dirty="0" err="1" smtClean="0"/>
            <a:t>ini</a:t>
          </a:r>
          <a:r>
            <a:rPr lang="en-US" sz="1600" kern="1200" dirty="0" smtClean="0"/>
            <a:t> </a:t>
          </a:r>
          <a:r>
            <a:rPr lang="en-US" sz="1600" kern="1200" dirty="0" err="1" smtClean="0"/>
            <a:t>pengalaman</a:t>
          </a:r>
          <a:r>
            <a:rPr lang="en-US" sz="1600" kern="1200" dirty="0" smtClean="0"/>
            <a:t> mental </a:t>
          </a:r>
          <a:r>
            <a:rPr lang="en-US" sz="1600" kern="1200" dirty="0" err="1" smtClean="0"/>
            <a:t>adalah</a:t>
          </a:r>
          <a:r>
            <a:rPr lang="en-US" sz="1600" kern="1200" dirty="0" smtClean="0"/>
            <a:t> </a:t>
          </a:r>
          <a:r>
            <a:rPr lang="en-US" sz="1600" kern="1200" dirty="0" err="1" smtClean="0"/>
            <a:t>aktivitas</a:t>
          </a:r>
          <a:r>
            <a:rPr lang="en-US" sz="1600" kern="1200" dirty="0" smtClean="0"/>
            <a:t> </a:t>
          </a:r>
          <a:r>
            <a:rPr lang="en-US" sz="1600" kern="1200" dirty="0" err="1" smtClean="0"/>
            <a:t>otak</a:t>
          </a:r>
          <a:r>
            <a:rPr lang="en-US" sz="1600" kern="1200" dirty="0" smtClean="0"/>
            <a:t>.</a:t>
          </a:r>
          <a:endParaRPr lang="en-US" sz="1600" kern="1200" dirty="0"/>
        </a:p>
      </dsp:txBody>
      <dsp:txXfrm>
        <a:off x="3291839" y="2862295"/>
        <a:ext cx="4061731" cy="1752058"/>
      </dsp:txXfrm>
    </dsp:sp>
    <dsp:sp modelId="{DE39CABB-A170-4DB0-961B-E9B83699DB92}">
      <dsp:nvSpPr>
        <dsp:cNvPr id="0" name=""/>
        <dsp:cNvSpPr/>
      </dsp:nvSpPr>
      <dsp:spPr>
        <a:xfrm>
          <a:off x="0" y="2570285"/>
          <a:ext cx="3291840" cy="23360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err="1" smtClean="0"/>
            <a:t>Monisme</a:t>
          </a:r>
          <a:r>
            <a:rPr lang="en-US" sz="2400" kern="1200" dirty="0" smtClean="0"/>
            <a:t> (</a:t>
          </a:r>
          <a:r>
            <a:rPr lang="en-US" sz="2400" kern="1200" dirty="0" err="1" smtClean="0"/>
            <a:t>jagad</a:t>
          </a:r>
          <a:r>
            <a:rPr lang="en-US" sz="2400" kern="1200" dirty="0" smtClean="0"/>
            <a:t> </a:t>
          </a:r>
          <a:r>
            <a:rPr lang="en-US" sz="2400" kern="1200" dirty="0" err="1" smtClean="0"/>
            <a:t>raya</a:t>
          </a:r>
          <a:r>
            <a:rPr lang="en-US" sz="2400" kern="1200" dirty="0" smtClean="0"/>
            <a:t> </a:t>
          </a:r>
          <a:r>
            <a:rPr lang="en-US" sz="2400" kern="1200" dirty="0" err="1" smtClean="0"/>
            <a:t>hanya</a:t>
          </a:r>
          <a:r>
            <a:rPr lang="en-US" sz="2400" kern="1200" dirty="0" smtClean="0"/>
            <a:t> </a:t>
          </a:r>
          <a:r>
            <a:rPr lang="en-US" sz="2400" kern="1200" dirty="0" err="1" smtClean="0"/>
            <a:t>ada</a:t>
          </a:r>
          <a:r>
            <a:rPr lang="en-US" sz="2400" kern="1200" dirty="0" smtClean="0"/>
            <a:t> </a:t>
          </a:r>
          <a:r>
            <a:rPr lang="en-US" sz="2400" kern="1200" dirty="0" err="1" smtClean="0"/>
            <a:t>satu</a:t>
          </a:r>
          <a:r>
            <a:rPr lang="en-US" sz="2400" kern="1200" dirty="0" smtClean="0"/>
            <a:t> </a:t>
          </a:r>
          <a:r>
            <a:rPr lang="en-US" sz="2400" kern="1200" dirty="0" err="1" smtClean="0"/>
            <a:t>substansi</a:t>
          </a:r>
          <a:r>
            <a:rPr lang="en-US" sz="2400" kern="1200" dirty="0" smtClean="0"/>
            <a:t>)</a:t>
          </a:r>
          <a:endParaRPr lang="en-US" sz="2400" kern="1200" dirty="0"/>
        </a:p>
      </dsp:txBody>
      <dsp:txXfrm>
        <a:off x="114038" y="2684323"/>
        <a:ext cx="3063764" cy="210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1462EE-FD6C-40A6-B337-D0BBD4BCD7D5}" type="datetimeFigureOut">
              <a:rPr lang="en-US" smtClean="0"/>
              <a:t>9/23/2024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E768F5-7963-42DF-BA07-0E9278BB86FA}" type="slidenum">
              <a:rPr lang="en-US" smtClean="0"/>
              <a:t>‹#›</a:t>
            </a:fld>
            <a:endParaRPr lang="en-US"/>
          </a:p>
        </p:txBody>
      </p:sp>
    </p:spTree>
    <p:extLst>
      <p:ext uri="{BB962C8B-B14F-4D97-AF65-F5344CB8AC3E}">
        <p14:creationId xmlns:p14="http://schemas.microsoft.com/office/powerpoint/2010/main" val="3120935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E768F5-7963-42DF-BA07-0E9278BB86FA}" type="slidenum">
              <a:rPr lang="en-US" smtClean="0"/>
              <a:t>6</a:t>
            </a:fld>
            <a:endParaRPr lang="en-US"/>
          </a:p>
        </p:txBody>
      </p:sp>
    </p:spTree>
    <p:extLst>
      <p:ext uri="{BB962C8B-B14F-4D97-AF65-F5344CB8AC3E}">
        <p14:creationId xmlns:p14="http://schemas.microsoft.com/office/powerpoint/2010/main" val="1564742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Psikologi</a:t>
            </a:r>
            <a:r>
              <a:rPr lang="en-US" dirty="0" smtClean="0"/>
              <a:t> </a:t>
            </a:r>
            <a:r>
              <a:rPr lang="en-US" dirty="0" err="1" smtClean="0"/>
              <a:t>Faal</a:t>
            </a:r>
            <a:endParaRPr lang="en-US" dirty="0"/>
          </a:p>
        </p:txBody>
      </p:sp>
      <p:sp>
        <p:nvSpPr>
          <p:cNvPr id="3" name="Subtitle 2"/>
          <p:cNvSpPr>
            <a:spLocks noGrp="1"/>
          </p:cNvSpPr>
          <p:nvPr>
            <p:ph type="subTitle" idx="1"/>
          </p:nvPr>
        </p:nvSpPr>
        <p:spPr>
          <a:xfrm>
            <a:off x="1371600" y="4038600"/>
            <a:ext cx="6400800" cy="1752600"/>
          </a:xfrm>
        </p:spPr>
        <p:txBody>
          <a:bodyPr/>
          <a:lstStyle/>
          <a:p>
            <a:r>
              <a:rPr lang="en-US" dirty="0" err="1" smtClean="0"/>
              <a:t>Pentingnya</a:t>
            </a:r>
            <a:r>
              <a:rPr lang="en-US" dirty="0" smtClean="0"/>
              <a:t> </a:t>
            </a:r>
            <a:r>
              <a:rPr lang="en-US" dirty="0" err="1" smtClean="0"/>
              <a:t>mempelajari</a:t>
            </a:r>
            <a:r>
              <a:rPr lang="en-US" dirty="0" smtClean="0"/>
              <a:t> </a:t>
            </a:r>
            <a:r>
              <a:rPr lang="en-US" dirty="0" err="1" smtClean="0"/>
              <a:t>otak</a:t>
            </a:r>
            <a:r>
              <a:rPr lang="en-US" dirty="0" smtClean="0"/>
              <a:t> </a:t>
            </a:r>
            <a:r>
              <a:rPr lang="en-US" dirty="0" err="1" smtClean="0"/>
              <a:t>dan</a:t>
            </a:r>
            <a:r>
              <a:rPr lang="en-US" dirty="0" smtClean="0"/>
              <a:t> </a:t>
            </a:r>
            <a:r>
              <a:rPr lang="en-US" dirty="0" err="1" smtClean="0"/>
              <a:t>Perilaku</a:t>
            </a:r>
            <a:r>
              <a:rPr lang="en-US" dirty="0" smtClean="0"/>
              <a:t>, </a:t>
            </a:r>
            <a:r>
              <a:rPr lang="en-US" dirty="0" err="1" smtClean="0"/>
              <a:t>memahami</a:t>
            </a:r>
            <a:r>
              <a:rPr lang="en-US" dirty="0" smtClean="0"/>
              <a:t> </a:t>
            </a:r>
            <a:r>
              <a:rPr lang="en-US" dirty="0" err="1" smtClean="0"/>
              <a:t>genetika</a:t>
            </a:r>
            <a:r>
              <a:rPr lang="en-US" dirty="0" smtClean="0"/>
              <a:t> </a:t>
            </a:r>
            <a:r>
              <a:rPr lang="en-US" dirty="0" err="1" smtClean="0"/>
              <a:t>dan</a:t>
            </a:r>
            <a:r>
              <a:rPr lang="en-US" dirty="0" smtClean="0"/>
              <a:t> </a:t>
            </a:r>
            <a:r>
              <a:rPr lang="en-US" dirty="0" err="1" smtClean="0"/>
              <a:t>riset</a:t>
            </a:r>
            <a:r>
              <a:rPr lang="en-US" dirty="0" smtClean="0"/>
              <a:t> </a:t>
            </a:r>
            <a:r>
              <a:rPr lang="en-US" dirty="0" err="1" smtClean="0"/>
              <a:t>di</a:t>
            </a:r>
            <a:r>
              <a:rPr lang="en-US" dirty="0" smtClean="0"/>
              <a:t> </a:t>
            </a:r>
            <a:r>
              <a:rPr lang="en-US" dirty="0" err="1" smtClean="0"/>
              <a:t>bidang</a:t>
            </a:r>
            <a:r>
              <a:rPr lang="en-US" dirty="0" smtClean="0"/>
              <a:t> </a:t>
            </a:r>
            <a:r>
              <a:rPr lang="en-US" dirty="0" err="1" smtClean="0"/>
              <a:t>Biopsikologi</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126163"/>
          </a:xfrm>
        </p:spPr>
        <p:txBody>
          <a:bodyPr>
            <a:normAutofit/>
          </a:bodyPr>
          <a:lstStyle/>
          <a:p>
            <a:r>
              <a:rPr lang="en-US" dirty="0" err="1" smtClean="0"/>
              <a:t>Dapatkah</a:t>
            </a:r>
            <a:r>
              <a:rPr lang="en-US" dirty="0" smtClean="0"/>
              <a:t> </a:t>
            </a:r>
            <a:r>
              <a:rPr lang="en-US" dirty="0" err="1" smtClean="0"/>
              <a:t>kita</a:t>
            </a:r>
            <a:r>
              <a:rPr lang="en-US" dirty="0" smtClean="0"/>
              <a:t> </a:t>
            </a:r>
            <a:r>
              <a:rPr lang="en-US" dirty="0" err="1" smtClean="0"/>
              <a:t>memastikan</a:t>
            </a:r>
            <a:r>
              <a:rPr lang="en-US" dirty="0" smtClean="0"/>
              <a:t> </a:t>
            </a:r>
            <a:r>
              <a:rPr lang="en-US" dirty="0" err="1" smtClean="0"/>
              <a:t>kebenaran</a:t>
            </a:r>
            <a:r>
              <a:rPr lang="en-US" dirty="0" smtClean="0"/>
              <a:t> </a:t>
            </a:r>
            <a:r>
              <a:rPr lang="en-US" dirty="0" err="1" smtClean="0"/>
              <a:t>monisme</a:t>
            </a:r>
            <a:r>
              <a:rPr lang="en-US" dirty="0" smtClean="0"/>
              <a:t>? </a:t>
            </a:r>
            <a:r>
              <a:rPr lang="en-US" dirty="0" err="1" smtClean="0"/>
              <a:t>Tidak</a:t>
            </a:r>
            <a:r>
              <a:rPr lang="en-US" dirty="0" smtClean="0"/>
              <a:t>, </a:t>
            </a:r>
            <a:r>
              <a:rPr lang="en-US" dirty="0" err="1" smtClean="0"/>
              <a:t>tetapi</a:t>
            </a:r>
            <a:r>
              <a:rPr lang="en-US" dirty="0" smtClean="0"/>
              <a:t> </a:t>
            </a:r>
            <a:r>
              <a:rPr lang="en-US" dirty="0" err="1" smtClean="0"/>
              <a:t>kita</a:t>
            </a:r>
            <a:r>
              <a:rPr lang="en-US" dirty="0" smtClean="0"/>
              <a:t> </a:t>
            </a:r>
            <a:r>
              <a:rPr lang="en-US" dirty="0" err="1" smtClean="0"/>
              <a:t>gunakan</a:t>
            </a:r>
            <a:r>
              <a:rPr lang="en-US" dirty="0" smtClean="0"/>
              <a:t> </a:t>
            </a:r>
            <a:r>
              <a:rPr lang="en-US" dirty="0" err="1" smtClean="0"/>
              <a:t>monisme</a:t>
            </a:r>
            <a:r>
              <a:rPr lang="en-US" dirty="0" smtClean="0"/>
              <a:t> </a:t>
            </a:r>
            <a:r>
              <a:rPr lang="en-US" dirty="0" err="1" smtClean="0"/>
              <a:t>sebagai</a:t>
            </a:r>
            <a:r>
              <a:rPr lang="en-US" dirty="0" smtClean="0"/>
              <a:t> </a:t>
            </a:r>
            <a:r>
              <a:rPr lang="en-US" dirty="0" err="1" smtClean="0"/>
              <a:t>hipotesis</a:t>
            </a:r>
            <a:r>
              <a:rPr lang="en-US" dirty="0" smtClean="0"/>
              <a:t> yang paling </a:t>
            </a:r>
            <a:r>
              <a:rPr lang="en-US" dirty="0" err="1" smtClean="0"/>
              <a:t>masuk</a:t>
            </a:r>
            <a:r>
              <a:rPr lang="en-US" dirty="0" smtClean="0"/>
              <a:t> </a:t>
            </a:r>
            <a:r>
              <a:rPr lang="en-US" dirty="0" err="1" smtClean="0"/>
              <a:t>akal</a:t>
            </a:r>
            <a:r>
              <a:rPr lang="en-US" dirty="0" smtClean="0"/>
              <a:t>.</a:t>
            </a:r>
          </a:p>
          <a:p>
            <a:r>
              <a:rPr lang="en-US" dirty="0" err="1" smtClean="0"/>
              <a:t>Dalam</a:t>
            </a:r>
            <a:r>
              <a:rPr lang="en-US" dirty="0" smtClean="0"/>
              <a:t> </a:t>
            </a:r>
            <a:r>
              <a:rPr lang="en-US" dirty="0" err="1" smtClean="0"/>
              <a:t>menjelaskan</a:t>
            </a:r>
            <a:r>
              <a:rPr lang="en-US" dirty="0" smtClean="0"/>
              <a:t> </a:t>
            </a:r>
            <a:r>
              <a:rPr lang="en-US" dirty="0" err="1" smtClean="0"/>
              <a:t>psikologi</a:t>
            </a:r>
            <a:r>
              <a:rPr lang="en-US" dirty="0" smtClean="0"/>
              <a:t> </a:t>
            </a:r>
            <a:r>
              <a:rPr lang="en-US" dirty="0" err="1" smtClean="0"/>
              <a:t>faal</a:t>
            </a:r>
            <a:r>
              <a:rPr lang="en-US" dirty="0" smtClean="0"/>
              <a:t> </a:t>
            </a:r>
            <a:r>
              <a:rPr lang="en-US" dirty="0" err="1" smtClean="0"/>
              <a:t>akan</a:t>
            </a:r>
            <a:r>
              <a:rPr lang="en-US" dirty="0" smtClean="0"/>
              <a:t> </a:t>
            </a:r>
            <a:r>
              <a:rPr lang="en-US" dirty="0" err="1" smtClean="0"/>
              <a:t>terlihat</a:t>
            </a:r>
            <a:r>
              <a:rPr lang="en-US" dirty="0" smtClean="0"/>
              <a:t> </a:t>
            </a:r>
            <a:r>
              <a:rPr lang="en-US" dirty="0" err="1" smtClean="0"/>
              <a:t>bahwa</a:t>
            </a:r>
            <a:r>
              <a:rPr lang="en-US" dirty="0" smtClean="0"/>
              <a:t> :</a:t>
            </a:r>
          </a:p>
          <a:p>
            <a:r>
              <a:rPr lang="en-US" dirty="0" err="1" smtClean="0"/>
              <a:t>Pikiran</a:t>
            </a:r>
            <a:r>
              <a:rPr lang="en-US" dirty="0" smtClean="0"/>
              <a:t> </a:t>
            </a:r>
            <a:r>
              <a:rPr lang="en-US" dirty="0" err="1" smtClean="0"/>
              <a:t>adalah</a:t>
            </a:r>
            <a:r>
              <a:rPr lang="en-US" dirty="0" smtClean="0"/>
              <a:t> </a:t>
            </a:r>
            <a:r>
              <a:rPr lang="en-US" dirty="0" err="1" smtClean="0"/>
              <a:t>bentuk</a:t>
            </a:r>
            <a:r>
              <a:rPr lang="en-US" dirty="0" smtClean="0"/>
              <a:t> </a:t>
            </a:r>
            <a:r>
              <a:rPr lang="en-US" dirty="0" err="1" smtClean="0"/>
              <a:t>aktifitas</a:t>
            </a:r>
            <a:r>
              <a:rPr lang="en-US" dirty="0" smtClean="0"/>
              <a:t> </a:t>
            </a:r>
            <a:r>
              <a:rPr lang="en-US" dirty="0" err="1" smtClean="0"/>
              <a:t>otak</a:t>
            </a:r>
            <a:endParaRPr lang="en-US" dirty="0" smtClean="0"/>
          </a:p>
          <a:p>
            <a:r>
              <a:rPr lang="en-US" dirty="0" err="1" smtClean="0"/>
              <a:t>Pengalaman</a:t>
            </a:r>
            <a:r>
              <a:rPr lang="en-US" dirty="0" smtClean="0"/>
              <a:t> </a:t>
            </a:r>
            <a:r>
              <a:rPr lang="en-US" dirty="0" err="1" smtClean="0"/>
              <a:t>dan</a:t>
            </a:r>
            <a:r>
              <a:rPr lang="en-US" dirty="0" smtClean="0"/>
              <a:t> </a:t>
            </a:r>
            <a:r>
              <a:rPr lang="en-US" dirty="0" err="1" smtClean="0"/>
              <a:t>aktifitas</a:t>
            </a:r>
            <a:r>
              <a:rPr lang="en-US" dirty="0" smtClean="0"/>
              <a:t> </a:t>
            </a:r>
            <a:r>
              <a:rPr lang="en-US" dirty="0" err="1" smtClean="0"/>
              <a:t>otak</a:t>
            </a:r>
            <a:r>
              <a:rPr lang="en-US" dirty="0" smtClean="0"/>
              <a:t> </a:t>
            </a:r>
            <a:r>
              <a:rPr lang="en-US" dirty="0" err="1" smtClean="0"/>
              <a:t>tidak</a:t>
            </a:r>
            <a:r>
              <a:rPr lang="en-US" dirty="0" smtClean="0"/>
              <a:t> </a:t>
            </a:r>
            <a:r>
              <a:rPr lang="en-US" dirty="0" err="1" smtClean="0"/>
              <a:t>dapat</a:t>
            </a:r>
            <a:r>
              <a:rPr lang="en-US" dirty="0" smtClean="0"/>
              <a:t> </a:t>
            </a:r>
            <a:r>
              <a:rPr lang="en-US" dirty="0" err="1" smtClean="0"/>
              <a:t>dipisahkan</a:t>
            </a:r>
            <a:r>
              <a:rPr lang="en-US" dirty="0" smtClean="0"/>
              <a:t>, </a:t>
            </a:r>
            <a:r>
              <a:rPr lang="en-US" dirty="0" err="1" smtClean="0"/>
              <a:t>stimulasi</a:t>
            </a:r>
            <a:r>
              <a:rPr lang="en-US" dirty="0" smtClean="0"/>
              <a:t> </a:t>
            </a:r>
            <a:r>
              <a:rPr lang="en-US" dirty="0" err="1" smtClean="0"/>
              <a:t>pada</a:t>
            </a:r>
            <a:r>
              <a:rPr lang="en-US" dirty="0" smtClean="0"/>
              <a:t> </a:t>
            </a:r>
            <a:r>
              <a:rPr lang="en-US" dirty="0" err="1" smtClean="0"/>
              <a:t>bagian</a:t>
            </a:r>
            <a:r>
              <a:rPr lang="en-US" dirty="0" smtClean="0"/>
              <a:t> </a:t>
            </a:r>
            <a:r>
              <a:rPr lang="en-US" dirty="0" err="1" smtClean="0"/>
              <a:t>otak</a:t>
            </a:r>
            <a:r>
              <a:rPr lang="en-US" dirty="0" smtClean="0"/>
              <a:t> </a:t>
            </a:r>
            <a:r>
              <a:rPr lang="en-US" dirty="0" err="1" smtClean="0"/>
              <a:t>tertentu</a:t>
            </a:r>
            <a:r>
              <a:rPr lang="en-US" dirty="0" smtClean="0"/>
              <a:t> </a:t>
            </a:r>
            <a:r>
              <a:rPr lang="en-US" dirty="0" err="1" smtClean="0"/>
              <a:t>akan</a:t>
            </a:r>
            <a:r>
              <a:rPr lang="en-US" dirty="0" smtClean="0"/>
              <a:t> </a:t>
            </a:r>
            <a:r>
              <a:rPr lang="en-US" dirty="0" err="1" smtClean="0"/>
              <a:t>membangkitkan</a:t>
            </a:r>
            <a:r>
              <a:rPr lang="en-US" dirty="0" smtClean="0"/>
              <a:t> </a:t>
            </a:r>
            <a:r>
              <a:rPr lang="en-US" dirty="0" err="1" smtClean="0"/>
              <a:t>pengalaman</a:t>
            </a:r>
            <a:r>
              <a:rPr lang="en-US" dirty="0" smtClean="0"/>
              <a:t> </a:t>
            </a:r>
            <a:r>
              <a:rPr lang="en-US" dirty="0" err="1" smtClean="0"/>
              <a:t>dan</a:t>
            </a:r>
            <a:r>
              <a:rPr lang="en-US" dirty="0" smtClean="0"/>
              <a:t> </a:t>
            </a:r>
            <a:r>
              <a:rPr lang="en-US" dirty="0" err="1" smtClean="0"/>
              <a:t>setiap</a:t>
            </a:r>
            <a:r>
              <a:rPr lang="en-US" dirty="0" smtClean="0"/>
              <a:t> </a:t>
            </a:r>
            <a:r>
              <a:rPr lang="en-US" dirty="0" err="1" smtClean="0"/>
              <a:t>pengalaman</a:t>
            </a:r>
            <a:r>
              <a:rPr lang="en-US" dirty="0" smtClean="0"/>
              <a:t> </a:t>
            </a:r>
            <a:r>
              <a:rPr lang="en-US" dirty="0" err="1" smtClean="0"/>
              <a:t>akan</a:t>
            </a:r>
            <a:r>
              <a:rPr lang="en-US" dirty="0" smtClean="0"/>
              <a:t> </a:t>
            </a:r>
            <a:r>
              <a:rPr lang="en-US" dirty="0" err="1" smtClean="0"/>
              <a:t>memicu</a:t>
            </a:r>
            <a:r>
              <a:rPr lang="en-US" dirty="0" smtClean="0"/>
              <a:t> </a:t>
            </a:r>
            <a:r>
              <a:rPr lang="en-US" dirty="0" err="1" smtClean="0"/>
              <a:t>aktifitas</a:t>
            </a:r>
            <a:r>
              <a:rPr lang="en-US" dirty="0" smtClean="0"/>
              <a:t> </a:t>
            </a:r>
            <a:r>
              <a:rPr lang="en-US" dirty="0" err="1" smtClean="0"/>
              <a:t>otak</a:t>
            </a:r>
            <a:r>
              <a:rPr lang="en-US" dirty="0" smtClean="0"/>
              <a:t>.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Apakah</a:t>
            </a:r>
            <a:r>
              <a:rPr lang="en-US" dirty="0" smtClean="0"/>
              <a:t> </a:t>
            </a:r>
            <a:r>
              <a:rPr lang="en-US" dirty="0" err="1" smtClean="0"/>
              <a:t>sudah</a:t>
            </a:r>
            <a:r>
              <a:rPr lang="en-US" dirty="0" smtClean="0"/>
              <a:t> </a:t>
            </a:r>
            <a:r>
              <a:rPr lang="en-US" dirty="0" err="1" smtClean="0"/>
              <a:t>selesai</a:t>
            </a:r>
            <a:r>
              <a:rPr lang="en-US" dirty="0" smtClean="0"/>
              <a:t> </a:t>
            </a:r>
            <a:r>
              <a:rPr lang="en-US" dirty="0" err="1" smtClean="0"/>
              <a:t>ketika</a:t>
            </a:r>
            <a:r>
              <a:rPr lang="en-US" dirty="0" smtClean="0"/>
              <a:t> </a:t>
            </a:r>
            <a:r>
              <a:rPr lang="en-US" dirty="0" err="1" smtClean="0"/>
              <a:t>kita</a:t>
            </a:r>
            <a:r>
              <a:rPr lang="en-US" dirty="0" smtClean="0"/>
              <a:t> </a:t>
            </a:r>
            <a:r>
              <a:rPr lang="en-US" dirty="0" err="1" smtClean="0"/>
              <a:t>menerima</a:t>
            </a:r>
            <a:r>
              <a:rPr lang="en-US" dirty="0" smtClean="0"/>
              <a:t> </a:t>
            </a:r>
            <a:r>
              <a:rPr lang="en-US" dirty="0" err="1" smtClean="0"/>
              <a:t>paham</a:t>
            </a:r>
            <a:r>
              <a:rPr lang="en-US" dirty="0" smtClean="0"/>
              <a:t> </a:t>
            </a:r>
            <a:r>
              <a:rPr lang="en-US" dirty="0" err="1" smtClean="0"/>
              <a:t>monisme</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r>
              <a:rPr lang="en-US" dirty="0"/>
              <a:t>MENGAPA KESADARAN MERUPAKAN SALAH SATU BENTUK AKTIVITAS OTAK?</a:t>
            </a:r>
          </a:p>
          <a:p>
            <a:r>
              <a:rPr lang="en-US" dirty="0"/>
              <a:t>BERPERAN PENTINGKAH KESADARAN BAGI OTAK?</a:t>
            </a:r>
          </a:p>
          <a:p>
            <a:r>
              <a:rPr lang="en-US" dirty="0"/>
              <a:t>AKTIFITAS SEPERTI APAKAH YANG MENGHASILKAN KESADARAN ?</a:t>
            </a:r>
          </a:p>
          <a:p>
            <a:r>
              <a:rPr lang="en-US" dirty="0"/>
              <a:t>BAGAIMANAKAH CARA KESADARAN DIHASILKAN?</a:t>
            </a:r>
          </a:p>
          <a:p>
            <a:r>
              <a:rPr lang="en-US" dirty="0"/>
              <a:t>APAKAH SEBENARNYA KESADARAN ITU </a:t>
            </a:r>
            <a:r>
              <a:rPr lang="en-US" dirty="0" smtClean="0"/>
              <a:t>?</a:t>
            </a:r>
          </a:p>
          <a:p>
            <a:r>
              <a:rPr lang="en-US" dirty="0" err="1" smtClean="0"/>
              <a:t>Penjelasan</a:t>
            </a:r>
            <a:r>
              <a:rPr lang="en-US" dirty="0" smtClean="0"/>
              <a:t> yang </a:t>
            </a:r>
            <a:r>
              <a:rPr lang="en-US" dirty="0" err="1" smtClean="0"/>
              <a:t>gamblang</a:t>
            </a:r>
            <a:r>
              <a:rPr lang="en-US" dirty="0" smtClean="0"/>
              <a:t> </a:t>
            </a:r>
            <a:r>
              <a:rPr lang="en-US" dirty="0" err="1" smtClean="0"/>
              <a:t>dan</a:t>
            </a:r>
            <a:r>
              <a:rPr lang="en-US" dirty="0" smtClean="0"/>
              <a:t> </a:t>
            </a:r>
            <a:r>
              <a:rPr lang="en-US" dirty="0" err="1" smtClean="0"/>
              <a:t>terperinci</a:t>
            </a:r>
            <a:r>
              <a:rPr lang="en-US" dirty="0" smtClean="0"/>
              <a:t> </a:t>
            </a:r>
            <a:r>
              <a:rPr lang="en-US" dirty="0" err="1" smtClean="0"/>
              <a:t>mengenai</a:t>
            </a:r>
            <a:r>
              <a:rPr lang="en-US" dirty="0" smtClean="0"/>
              <a:t> </a:t>
            </a:r>
            <a:r>
              <a:rPr lang="en-US" dirty="0" err="1" smtClean="0"/>
              <a:t>kesadaran</a:t>
            </a:r>
            <a:r>
              <a:rPr lang="en-US" dirty="0" smtClean="0"/>
              <a:t> </a:t>
            </a:r>
            <a:r>
              <a:rPr lang="en-US" dirty="0" err="1" smtClean="0"/>
              <a:t>akan</a:t>
            </a:r>
            <a:r>
              <a:rPr lang="en-US" dirty="0" smtClean="0"/>
              <a:t> </a:t>
            </a:r>
            <a:r>
              <a:rPr lang="en-US" dirty="0" err="1" smtClean="0"/>
              <a:t>sulit</a:t>
            </a:r>
            <a:r>
              <a:rPr lang="en-US" dirty="0" smtClean="0"/>
              <a:t> </a:t>
            </a:r>
            <a:r>
              <a:rPr lang="en-US" dirty="0" err="1" smtClean="0"/>
              <a:t>didapatkan</a:t>
            </a:r>
            <a:endParaRPr lang="en-US" dirty="0" smtClean="0"/>
          </a:p>
          <a:p>
            <a:r>
              <a:rPr lang="en-US" dirty="0" smtClean="0"/>
              <a:t>David Chalmers (1995) </a:t>
            </a:r>
            <a:r>
              <a:rPr lang="en-US" dirty="0" err="1" smtClean="0"/>
              <a:t>menganjurkan</a:t>
            </a:r>
            <a:r>
              <a:rPr lang="en-US" dirty="0" smtClean="0"/>
              <a:t> </a:t>
            </a:r>
            <a:r>
              <a:rPr lang="en-US" dirty="0" err="1" smtClean="0"/>
              <a:t>dalam</a:t>
            </a:r>
            <a:r>
              <a:rPr lang="en-US" dirty="0" smtClean="0"/>
              <a:t> </a:t>
            </a:r>
            <a:r>
              <a:rPr lang="en-US" dirty="0" err="1" smtClean="0"/>
              <a:t>mendiskusikan</a:t>
            </a:r>
            <a:r>
              <a:rPr lang="en-US" dirty="0" smtClean="0"/>
              <a:t> </a:t>
            </a:r>
            <a:r>
              <a:rPr lang="en-US" dirty="0" err="1" smtClean="0"/>
              <a:t>kesadaran</a:t>
            </a:r>
            <a:r>
              <a:rPr lang="en-US" dirty="0" smtClean="0"/>
              <a:t> </a:t>
            </a:r>
            <a:r>
              <a:rPr lang="en-US" dirty="0" err="1" smtClean="0"/>
              <a:t>harus</a:t>
            </a:r>
            <a:r>
              <a:rPr lang="en-US" dirty="0" smtClean="0"/>
              <a:t> </a:t>
            </a:r>
            <a:r>
              <a:rPr lang="en-US" dirty="0" err="1" smtClean="0"/>
              <a:t>dibedakan</a:t>
            </a:r>
            <a:r>
              <a:rPr lang="en-US" dirty="0" smtClean="0"/>
              <a:t> </a:t>
            </a:r>
            <a:r>
              <a:rPr lang="en-US" dirty="0" err="1" smtClean="0"/>
              <a:t>terlebih</a:t>
            </a:r>
            <a:r>
              <a:rPr lang="en-US" dirty="0" smtClean="0"/>
              <a:t> </a:t>
            </a:r>
            <a:r>
              <a:rPr lang="en-US" dirty="0" err="1" smtClean="0"/>
              <a:t>dahulu</a:t>
            </a:r>
            <a:r>
              <a:rPr lang="en-US" dirty="0" smtClean="0"/>
              <a:t> </a:t>
            </a:r>
            <a:r>
              <a:rPr lang="en-US" dirty="0" err="1" smtClean="0"/>
              <a:t>antara</a:t>
            </a:r>
            <a:r>
              <a:rPr lang="en-US" dirty="0" smtClean="0"/>
              <a:t> : </a:t>
            </a:r>
            <a:r>
              <a:rPr lang="en-US" dirty="0" err="1" smtClean="0"/>
              <a:t>Permasalahan</a:t>
            </a:r>
            <a:r>
              <a:rPr lang="en-US" dirty="0" smtClean="0"/>
              <a:t> yang </a:t>
            </a:r>
            <a:r>
              <a:rPr lang="en-US" dirty="0" err="1" smtClean="0"/>
              <a:t>mudah</a:t>
            </a:r>
            <a:r>
              <a:rPr lang="en-US" dirty="0" smtClean="0"/>
              <a:t> </a:t>
            </a:r>
            <a:r>
              <a:rPr lang="en-US" dirty="0" err="1" smtClean="0"/>
              <a:t>dengan</a:t>
            </a:r>
            <a:r>
              <a:rPr lang="en-US" dirty="0" smtClean="0"/>
              <a:t> </a:t>
            </a:r>
            <a:r>
              <a:rPr lang="en-US" dirty="0" err="1" smtClean="0"/>
              <a:t>permasalahan</a:t>
            </a:r>
            <a:r>
              <a:rPr lang="en-US" dirty="0" smtClean="0"/>
              <a:t> yang </a:t>
            </a:r>
            <a:r>
              <a:rPr lang="en-US" dirty="0" err="1" smtClean="0"/>
              <a:t>sulit</a:t>
            </a:r>
            <a:endParaRPr lang="en-US" dirty="0"/>
          </a:p>
          <a:p>
            <a:endParaRPr lang="en-US" dirty="0"/>
          </a:p>
        </p:txBody>
      </p:sp>
    </p:spTree>
    <p:extLst>
      <p:ext uri="{BB962C8B-B14F-4D97-AF65-F5344CB8AC3E}">
        <p14:creationId xmlns:p14="http://schemas.microsoft.com/office/powerpoint/2010/main" val="1334300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Pendekatan</a:t>
            </a:r>
            <a:r>
              <a:rPr lang="en-US" dirty="0" smtClean="0"/>
              <a:t> </a:t>
            </a:r>
            <a:r>
              <a:rPr lang="en-US" dirty="0" err="1" smtClean="0"/>
              <a:t>riset</a:t>
            </a:r>
            <a:r>
              <a:rPr lang="en-US" dirty="0" smtClean="0"/>
              <a:t> </a:t>
            </a:r>
            <a:r>
              <a:rPr lang="en-US" dirty="0" err="1" smtClean="0"/>
              <a:t>tentang</a:t>
            </a:r>
            <a:r>
              <a:rPr lang="en-US" dirty="0" smtClean="0"/>
              <a:t> </a:t>
            </a:r>
            <a:r>
              <a:rPr lang="en-US" dirty="0" err="1" smtClean="0"/>
              <a:t>kesadaran</a:t>
            </a:r>
            <a:endParaRPr lang="en-US" dirty="0"/>
          </a:p>
        </p:txBody>
      </p:sp>
      <p:sp>
        <p:nvSpPr>
          <p:cNvPr id="3" name="Content Placeholder 2"/>
          <p:cNvSpPr>
            <a:spLocks noGrp="1"/>
          </p:cNvSpPr>
          <p:nvPr>
            <p:ph idx="1"/>
          </p:nvPr>
        </p:nvSpPr>
        <p:spPr>
          <a:xfrm>
            <a:off x="495300" y="1181100"/>
            <a:ext cx="8229600" cy="3200399"/>
          </a:xfrm>
        </p:spPr>
        <p:txBody>
          <a:bodyPr>
            <a:normAutofit/>
          </a:bodyPr>
          <a:lstStyle/>
          <a:p>
            <a:r>
              <a:rPr lang="en-US" dirty="0" err="1" smtClean="0"/>
              <a:t>Percobaan</a:t>
            </a:r>
            <a:r>
              <a:rPr lang="en-US" dirty="0" smtClean="0"/>
              <a:t> </a:t>
            </a:r>
          </a:p>
          <a:p>
            <a:r>
              <a:rPr lang="en-US" dirty="0"/>
              <a:t>A</a:t>
            </a:r>
            <a:r>
              <a:rPr lang="en-US" dirty="0" smtClean="0"/>
              <a:t> </a:t>
            </a:r>
          </a:p>
          <a:p>
            <a:endParaRPr lang="en-US" dirty="0" smtClean="0"/>
          </a:p>
          <a:p>
            <a:r>
              <a:rPr lang="en-US" dirty="0" smtClean="0"/>
              <a:t>B</a:t>
            </a:r>
          </a:p>
          <a:p>
            <a:pPr marL="0" indent="0">
              <a:buNone/>
            </a:pPr>
            <a:r>
              <a:rPr lang="en-US" dirty="0" smtClean="0"/>
              <a:t> </a:t>
            </a:r>
            <a:endParaRPr lang="en-US" dirty="0"/>
          </a:p>
        </p:txBody>
      </p:sp>
      <p:sp>
        <p:nvSpPr>
          <p:cNvPr id="4" name="Rectangle 3"/>
          <p:cNvSpPr/>
          <p:nvPr/>
        </p:nvSpPr>
        <p:spPr>
          <a:xfrm>
            <a:off x="1219200" y="1943100"/>
            <a:ext cx="13716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95600" y="1943100"/>
            <a:ext cx="13716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KASAR</a:t>
            </a:r>
            <a:endParaRPr lang="en-US" dirty="0">
              <a:solidFill>
                <a:schemeClr val="tx1"/>
              </a:solidFill>
            </a:endParaRPr>
          </a:p>
        </p:txBody>
      </p:sp>
      <p:sp>
        <p:nvSpPr>
          <p:cNvPr id="6" name="Rectangle 5"/>
          <p:cNvSpPr/>
          <p:nvPr/>
        </p:nvSpPr>
        <p:spPr>
          <a:xfrm>
            <a:off x="4610100" y="1943100"/>
            <a:ext cx="13716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15319" y="3124200"/>
            <a:ext cx="13716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\/__/\/\/___||||\__/\|\\/\__///\|</a:t>
            </a:r>
            <a:endParaRPr lang="en-US" dirty="0">
              <a:solidFill>
                <a:schemeClr val="tx1"/>
              </a:solidFill>
            </a:endParaRPr>
          </a:p>
        </p:txBody>
      </p:sp>
      <p:sp>
        <p:nvSpPr>
          <p:cNvPr id="8" name="Rectangle 7"/>
          <p:cNvSpPr/>
          <p:nvPr/>
        </p:nvSpPr>
        <p:spPr>
          <a:xfrm>
            <a:off x="2895600" y="3124200"/>
            <a:ext cx="13716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a:t>
            </a:r>
            <a:r>
              <a:rPr lang="en-US" dirty="0" smtClean="0">
                <a:solidFill>
                  <a:schemeClr val="tx1"/>
                </a:solidFill>
              </a:rPr>
              <a:t>ASIN</a:t>
            </a:r>
            <a:r>
              <a:rPr lang="en-US" dirty="0" smtClean="0"/>
              <a:t>A</a:t>
            </a:r>
            <a:endParaRPr lang="en-US" dirty="0"/>
          </a:p>
        </p:txBody>
      </p:sp>
      <p:sp>
        <p:nvSpPr>
          <p:cNvPr id="9" name="Rectangle 8"/>
          <p:cNvSpPr/>
          <p:nvPr/>
        </p:nvSpPr>
        <p:spPr>
          <a:xfrm>
            <a:off x="1219200" y="3124200"/>
            <a:ext cx="13716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\/__/\/\/___||/|/|\\\__//\\__||/</a:t>
            </a:r>
          </a:p>
        </p:txBody>
      </p:sp>
      <p:sp>
        <p:nvSpPr>
          <p:cNvPr id="10" name="Rectangle 9"/>
          <p:cNvSpPr/>
          <p:nvPr/>
        </p:nvSpPr>
        <p:spPr>
          <a:xfrm>
            <a:off x="762000" y="4214336"/>
            <a:ext cx="6781800" cy="2308324"/>
          </a:xfrm>
          <a:prstGeom prst="rect">
            <a:avLst/>
          </a:prstGeom>
        </p:spPr>
        <p:txBody>
          <a:bodyPr wrap="square">
            <a:spAutoFit/>
          </a:bodyPr>
          <a:lstStyle/>
          <a:p>
            <a:r>
              <a:rPr lang="en-US" dirty="0"/>
              <a:t>Kata-kata </a:t>
            </a:r>
            <a:r>
              <a:rPr lang="en-US" dirty="0" err="1"/>
              <a:t>diperlihatkan</a:t>
            </a:r>
            <a:r>
              <a:rPr lang="en-US" dirty="0"/>
              <a:t> </a:t>
            </a:r>
            <a:r>
              <a:rPr lang="en-US" dirty="0" err="1"/>
              <a:t>selama</a:t>
            </a:r>
            <a:r>
              <a:rPr lang="en-US" dirty="0"/>
              <a:t> 29 </a:t>
            </a:r>
            <a:r>
              <a:rPr lang="en-US" dirty="0" err="1"/>
              <a:t>ms</a:t>
            </a:r>
            <a:r>
              <a:rPr lang="en-US" dirty="0"/>
              <a:t>, </a:t>
            </a:r>
            <a:r>
              <a:rPr lang="en-US" dirty="0" err="1"/>
              <a:t>menunjukkan</a:t>
            </a:r>
            <a:r>
              <a:rPr lang="en-US" dirty="0"/>
              <a:t> </a:t>
            </a:r>
            <a:r>
              <a:rPr lang="en-US" dirty="0" err="1"/>
              <a:t>hasil</a:t>
            </a:r>
            <a:r>
              <a:rPr lang="en-US" dirty="0"/>
              <a:t> yang </a:t>
            </a:r>
            <a:r>
              <a:rPr lang="en-US" dirty="0" err="1"/>
              <a:t>berbeda</a:t>
            </a:r>
            <a:r>
              <a:rPr lang="en-US" dirty="0" smtClean="0"/>
              <a:t>. Stimulus </a:t>
            </a:r>
            <a:r>
              <a:rPr lang="en-US" dirty="0" err="1" smtClean="0"/>
              <a:t>tidak</a:t>
            </a:r>
            <a:r>
              <a:rPr lang="en-US" dirty="0" smtClean="0"/>
              <a:t> </a:t>
            </a:r>
            <a:r>
              <a:rPr lang="en-US" dirty="0" err="1" smtClean="0"/>
              <a:t>dapat</a:t>
            </a:r>
            <a:r>
              <a:rPr lang="en-US" dirty="0" smtClean="0"/>
              <a:t> </a:t>
            </a:r>
            <a:r>
              <a:rPr lang="en-US" dirty="0" err="1" smtClean="0"/>
              <a:t>disadari</a:t>
            </a:r>
            <a:r>
              <a:rPr lang="en-US" dirty="0" smtClean="0"/>
              <a:t> </a:t>
            </a:r>
            <a:r>
              <a:rPr lang="en-US" dirty="0" err="1" smtClean="0"/>
              <a:t>ketika</a:t>
            </a:r>
            <a:r>
              <a:rPr lang="en-US" dirty="0" smtClean="0"/>
              <a:t> </a:t>
            </a:r>
            <a:r>
              <a:rPr lang="en-US" dirty="0" err="1" smtClean="0"/>
              <a:t>didahului</a:t>
            </a:r>
            <a:r>
              <a:rPr lang="en-US" dirty="0" smtClean="0"/>
              <a:t> </a:t>
            </a:r>
            <a:r>
              <a:rPr lang="en-US" dirty="0" err="1" smtClean="0"/>
              <a:t>suatu</a:t>
            </a:r>
            <a:r>
              <a:rPr lang="en-US" dirty="0" smtClean="0"/>
              <a:t> </a:t>
            </a:r>
            <a:r>
              <a:rPr lang="en-US" dirty="0" err="1" smtClean="0"/>
              <a:t>pola</a:t>
            </a:r>
            <a:r>
              <a:rPr lang="en-US" dirty="0" smtClean="0"/>
              <a:t>.</a:t>
            </a:r>
            <a:endParaRPr lang="en-US" dirty="0"/>
          </a:p>
          <a:p>
            <a:r>
              <a:rPr lang="en-US" dirty="0" err="1"/>
              <a:t>Dengan</a:t>
            </a:r>
            <a:r>
              <a:rPr lang="en-US" dirty="0"/>
              <a:t> </a:t>
            </a:r>
            <a:r>
              <a:rPr lang="en-US" dirty="0" err="1"/>
              <a:t>pemindaian</a:t>
            </a:r>
            <a:r>
              <a:rPr lang="en-US" dirty="0"/>
              <a:t> </a:t>
            </a:r>
            <a:r>
              <a:rPr lang="en-US" dirty="0" err="1"/>
              <a:t>otak</a:t>
            </a:r>
            <a:r>
              <a:rPr lang="en-US" dirty="0"/>
              <a:t> </a:t>
            </a:r>
            <a:r>
              <a:rPr lang="en-US" dirty="0" err="1"/>
              <a:t>diperoleh</a:t>
            </a:r>
            <a:r>
              <a:rPr lang="en-US" dirty="0"/>
              <a:t> </a:t>
            </a:r>
            <a:r>
              <a:rPr lang="en-US" dirty="0" err="1"/>
              <a:t>otak</a:t>
            </a:r>
            <a:r>
              <a:rPr lang="en-US" dirty="0"/>
              <a:t> yang </a:t>
            </a:r>
            <a:r>
              <a:rPr lang="en-US" dirty="0" err="1"/>
              <a:t>teraktivasi</a:t>
            </a:r>
            <a:r>
              <a:rPr lang="en-US" dirty="0"/>
              <a:t> </a:t>
            </a:r>
            <a:r>
              <a:rPr lang="en-US" dirty="0" err="1"/>
              <a:t>kuat</a:t>
            </a:r>
            <a:r>
              <a:rPr lang="en-US" dirty="0"/>
              <a:t> </a:t>
            </a:r>
            <a:r>
              <a:rPr lang="en-US" dirty="0" err="1"/>
              <a:t>akan</a:t>
            </a:r>
            <a:r>
              <a:rPr lang="en-US" dirty="0"/>
              <a:t> </a:t>
            </a:r>
            <a:r>
              <a:rPr lang="en-US" dirty="0" err="1"/>
              <a:t>mengaktivasi</a:t>
            </a:r>
            <a:r>
              <a:rPr lang="en-US" dirty="0"/>
              <a:t> </a:t>
            </a:r>
            <a:r>
              <a:rPr lang="en-US" dirty="0" err="1"/>
              <a:t>otak</a:t>
            </a:r>
            <a:r>
              <a:rPr lang="en-US" dirty="0"/>
              <a:t> </a:t>
            </a:r>
            <a:r>
              <a:rPr lang="en-US" dirty="0" err="1"/>
              <a:t>lebih</a:t>
            </a:r>
            <a:r>
              <a:rPr lang="en-US" dirty="0"/>
              <a:t> </a:t>
            </a:r>
            <a:r>
              <a:rPr lang="en-US" dirty="0" err="1" smtClean="0"/>
              <a:t>luas</a:t>
            </a:r>
            <a:r>
              <a:rPr lang="en-US" dirty="0" smtClean="0"/>
              <a:t> </a:t>
            </a:r>
            <a:r>
              <a:rPr lang="en-US" dirty="0" smtClean="0">
                <a:sym typeface="Wingdings" panose="05000000000000000000" pitchFamily="2" charset="2"/>
              </a:rPr>
              <a:t> </a:t>
            </a:r>
            <a:r>
              <a:rPr lang="en-US" dirty="0" err="1" smtClean="0">
                <a:sym typeface="Wingdings" panose="05000000000000000000" pitchFamily="2" charset="2"/>
              </a:rPr>
              <a:t>Kesadaran</a:t>
            </a:r>
            <a:r>
              <a:rPr lang="en-US" dirty="0" smtClean="0">
                <a:sym typeface="Wingdings" panose="05000000000000000000" pitchFamily="2" charset="2"/>
              </a:rPr>
              <a:t> </a:t>
            </a:r>
            <a:r>
              <a:rPr lang="en-US" dirty="0" err="1" smtClean="0">
                <a:sym typeface="Wingdings" panose="05000000000000000000" pitchFamily="2" charset="2"/>
              </a:rPr>
              <a:t>akan</a:t>
            </a:r>
            <a:r>
              <a:rPr lang="en-US" dirty="0" smtClean="0">
                <a:sym typeface="Wingdings" panose="05000000000000000000" pitchFamily="2" charset="2"/>
              </a:rPr>
              <a:t> </a:t>
            </a:r>
            <a:r>
              <a:rPr lang="en-US" dirty="0" err="1" smtClean="0">
                <a:sym typeface="Wingdings" panose="05000000000000000000" pitchFamily="2" charset="2"/>
              </a:rPr>
              <a:t>sebuah</a:t>
            </a:r>
            <a:r>
              <a:rPr lang="en-US" dirty="0" smtClean="0">
                <a:sym typeface="Wingdings" panose="05000000000000000000" pitchFamily="2" charset="2"/>
              </a:rPr>
              <a:t> stimulus </a:t>
            </a:r>
            <a:r>
              <a:rPr lang="en-US" dirty="0" err="1" smtClean="0">
                <a:sym typeface="Wingdings" panose="05000000000000000000" pitchFamily="2" charset="2"/>
              </a:rPr>
              <a:t>tergantung</a:t>
            </a:r>
            <a:r>
              <a:rPr lang="en-US" dirty="0" smtClean="0">
                <a:sym typeface="Wingdings" panose="05000000000000000000" pitchFamily="2" charset="2"/>
              </a:rPr>
              <a:t> </a:t>
            </a:r>
            <a:r>
              <a:rPr lang="en-US" dirty="0" err="1" smtClean="0">
                <a:sym typeface="Wingdings" panose="05000000000000000000" pitchFamily="2" charset="2"/>
              </a:rPr>
              <a:t>banyaknya</a:t>
            </a:r>
            <a:r>
              <a:rPr lang="en-US" dirty="0" smtClean="0">
                <a:sym typeface="Wingdings" panose="05000000000000000000" pitchFamily="2" charset="2"/>
              </a:rPr>
              <a:t> </a:t>
            </a:r>
            <a:r>
              <a:rPr lang="en-US" dirty="0" err="1" smtClean="0">
                <a:sym typeface="Wingdings" panose="05000000000000000000" pitchFamily="2" charset="2"/>
              </a:rPr>
              <a:t>aktivitas</a:t>
            </a:r>
            <a:r>
              <a:rPr lang="en-US" dirty="0" smtClean="0">
                <a:sym typeface="Wingdings" panose="05000000000000000000" pitchFamily="2" charset="2"/>
              </a:rPr>
              <a:t> </a:t>
            </a:r>
            <a:r>
              <a:rPr lang="en-US" dirty="0" err="1" smtClean="0">
                <a:sym typeface="Wingdings" panose="05000000000000000000" pitchFamily="2" charset="2"/>
              </a:rPr>
              <a:t>otak</a:t>
            </a:r>
            <a:r>
              <a:rPr lang="en-US" dirty="0" smtClean="0">
                <a:sym typeface="Wingdings" panose="05000000000000000000" pitchFamily="2" charset="2"/>
              </a:rPr>
              <a:t>.</a:t>
            </a:r>
          </a:p>
          <a:p>
            <a:r>
              <a:rPr lang="en-US" b="1" dirty="0"/>
              <a:t>Stimulus </a:t>
            </a:r>
            <a:r>
              <a:rPr lang="en-US" b="1" dirty="0" err="1"/>
              <a:t>sadar</a:t>
            </a:r>
            <a:r>
              <a:rPr lang="en-US" b="1" dirty="0"/>
              <a:t> </a:t>
            </a:r>
            <a:r>
              <a:rPr lang="en-US" b="1" dirty="0" err="1"/>
              <a:t>dan</a:t>
            </a:r>
            <a:r>
              <a:rPr lang="en-US" b="1" dirty="0"/>
              <a:t> </a:t>
            </a:r>
            <a:r>
              <a:rPr lang="en-US" b="1" dirty="0" err="1"/>
              <a:t>tidak</a:t>
            </a:r>
            <a:r>
              <a:rPr lang="en-US" b="1" dirty="0"/>
              <a:t> </a:t>
            </a:r>
            <a:r>
              <a:rPr lang="en-US" b="1" dirty="0" err="1"/>
              <a:t>sadar</a:t>
            </a:r>
            <a:r>
              <a:rPr lang="en-US" b="1" dirty="0"/>
              <a:t> </a:t>
            </a:r>
            <a:r>
              <a:rPr lang="en-US" b="1" dirty="0" err="1"/>
              <a:t>mengaktifasi</a:t>
            </a:r>
            <a:r>
              <a:rPr lang="en-US" b="1" dirty="0"/>
              <a:t> </a:t>
            </a:r>
            <a:r>
              <a:rPr lang="en-US" b="1" dirty="0" err="1"/>
              <a:t>bagian</a:t>
            </a:r>
            <a:r>
              <a:rPr lang="en-US" b="1" dirty="0"/>
              <a:t> </a:t>
            </a:r>
            <a:r>
              <a:rPr lang="en-US" b="1" dirty="0" err="1"/>
              <a:t>otak</a:t>
            </a:r>
            <a:r>
              <a:rPr lang="en-US" b="1" dirty="0"/>
              <a:t> yang </a:t>
            </a:r>
            <a:r>
              <a:rPr lang="en-US" b="1" dirty="0" err="1"/>
              <a:t>sama</a:t>
            </a:r>
            <a:r>
              <a:rPr lang="en-US" b="1" dirty="0"/>
              <a:t> </a:t>
            </a:r>
            <a:r>
              <a:rPr lang="en-US" b="1" dirty="0" err="1"/>
              <a:t>tetapi</a:t>
            </a:r>
            <a:r>
              <a:rPr lang="en-US" b="1" dirty="0"/>
              <a:t> stimulus </a:t>
            </a:r>
            <a:r>
              <a:rPr lang="en-US" b="1" dirty="0" err="1"/>
              <a:t>sadar</a:t>
            </a:r>
            <a:r>
              <a:rPr lang="en-US" b="1" dirty="0"/>
              <a:t> </a:t>
            </a:r>
            <a:r>
              <a:rPr lang="en-US" b="1" dirty="0" err="1"/>
              <a:t>akan</a:t>
            </a:r>
            <a:r>
              <a:rPr lang="en-US" b="1" dirty="0"/>
              <a:t> </a:t>
            </a:r>
            <a:r>
              <a:rPr lang="en-US" b="1" dirty="0" err="1"/>
              <a:t>mengaktifasi</a:t>
            </a:r>
            <a:r>
              <a:rPr lang="en-US" b="1" dirty="0"/>
              <a:t> </a:t>
            </a:r>
            <a:r>
              <a:rPr lang="en-US" b="1" dirty="0" err="1"/>
              <a:t>dengan</a:t>
            </a:r>
            <a:r>
              <a:rPr lang="en-US" b="1" dirty="0"/>
              <a:t> </a:t>
            </a:r>
            <a:r>
              <a:rPr lang="en-US" b="1" dirty="0" err="1"/>
              <a:t>lebih</a:t>
            </a:r>
            <a:r>
              <a:rPr lang="en-US" b="1" dirty="0"/>
              <a:t> </a:t>
            </a:r>
            <a:r>
              <a:rPr lang="en-US" b="1" dirty="0" err="1"/>
              <a:t>kuat</a:t>
            </a:r>
            <a:r>
              <a:rPr lang="en-US" b="1" dirty="0"/>
              <a:t>.</a:t>
            </a:r>
          </a:p>
          <a:p>
            <a:endParaRPr lang="en-US" dirty="0"/>
          </a:p>
        </p:txBody>
      </p:sp>
    </p:spTree>
    <p:extLst>
      <p:ext uri="{BB962C8B-B14F-4D97-AF65-F5344CB8AC3E}">
        <p14:creationId xmlns:p14="http://schemas.microsoft.com/office/powerpoint/2010/main" val="1353764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Genetika</a:t>
            </a:r>
            <a:r>
              <a:rPr lang="en-US" dirty="0" smtClean="0"/>
              <a:t> </a:t>
            </a:r>
            <a:r>
              <a:rPr lang="en-US" dirty="0" err="1" smtClean="0"/>
              <a:t>perilaku</a:t>
            </a:r>
            <a:endParaRPr lang="en-US" dirty="0"/>
          </a:p>
        </p:txBody>
      </p:sp>
      <p:sp>
        <p:nvSpPr>
          <p:cNvPr id="3" name="Content Placeholder 2"/>
          <p:cNvSpPr>
            <a:spLocks noGrp="1"/>
          </p:cNvSpPr>
          <p:nvPr>
            <p:ph idx="1"/>
          </p:nvPr>
        </p:nvSpPr>
        <p:spPr>
          <a:xfrm>
            <a:off x="457200" y="1524000"/>
            <a:ext cx="8229600" cy="4876800"/>
          </a:xfrm>
        </p:spPr>
        <p:txBody>
          <a:bodyPr>
            <a:normAutofit lnSpcReduction="10000"/>
          </a:bodyPr>
          <a:lstStyle/>
          <a:p>
            <a:r>
              <a:rPr lang="en-US" dirty="0" err="1" smtClean="0"/>
              <a:t>Gregor</a:t>
            </a:r>
            <a:r>
              <a:rPr lang="en-US" dirty="0" smtClean="0"/>
              <a:t> Mendel (</a:t>
            </a:r>
            <a:r>
              <a:rPr lang="en-US" dirty="0" err="1" smtClean="0"/>
              <a:t>akhir</a:t>
            </a:r>
            <a:r>
              <a:rPr lang="en-US" dirty="0" smtClean="0"/>
              <a:t> </a:t>
            </a:r>
            <a:r>
              <a:rPr lang="en-US" dirty="0" err="1" smtClean="0"/>
              <a:t>abad</a:t>
            </a:r>
            <a:r>
              <a:rPr lang="en-US" dirty="0" smtClean="0"/>
              <a:t> ke19)</a:t>
            </a:r>
          </a:p>
          <a:p>
            <a:r>
              <a:rPr lang="en-US" dirty="0" smtClean="0"/>
              <a:t>Mendel </a:t>
            </a:r>
            <a:r>
              <a:rPr lang="en-US" dirty="0" err="1" smtClean="0"/>
              <a:t>membuktikan</a:t>
            </a:r>
            <a:r>
              <a:rPr lang="en-US" dirty="0" smtClean="0"/>
              <a:t> </a:t>
            </a:r>
            <a:r>
              <a:rPr lang="en-US" dirty="0" err="1" smtClean="0"/>
              <a:t>bahwa</a:t>
            </a:r>
            <a:r>
              <a:rPr lang="en-US" dirty="0" smtClean="0"/>
              <a:t> </a:t>
            </a:r>
            <a:r>
              <a:rPr lang="en-US" dirty="0" err="1" smtClean="0"/>
              <a:t>pewarisan</a:t>
            </a:r>
            <a:r>
              <a:rPr lang="en-US" dirty="0" smtClean="0"/>
              <a:t> </a:t>
            </a:r>
            <a:r>
              <a:rPr lang="en-US" dirty="0" err="1" smtClean="0"/>
              <a:t>sifat</a:t>
            </a:r>
            <a:r>
              <a:rPr lang="en-US" dirty="0" smtClean="0"/>
              <a:t> </a:t>
            </a:r>
            <a:r>
              <a:rPr lang="en-US" dirty="0" err="1" smtClean="0"/>
              <a:t>terjadi</a:t>
            </a:r>
            <a:r>
              <a:rPr lang="en-US" dirty="0" smtClean="0"/>
              <a:t> </a:t>
            </a:r>
            <a:r>
              <a:rPr lang="en-US" dirty="0" err="1" smtClean="0"/>
              <a:t>melalui</a:t>
            </a:r>
            <a:r>
              <a:rPr lang="en-US" dirty="0" smtClean="0"/>
              <a:t> gen. </a:t>
            </a:r>
          </a:p>
          <a:p>
            <a:r>
              <a:rPr lang="en-US" dirty="0" smtClean="0"/>
              <a:t>Gen : unit </a:t>
            </a:r>
            <a:r>
              <a:rPr lang="en-US" dirty="0" err="1" smtClean="0"/>
              <a:t>pewaris</a:t>
            </a:r>
            <a:r>
              <a:rPr lang="en-US" dirty="0" smtClean="0"/>
              <a:t> </a:t>
            </a:r>
            <a:r>
              <a:rPr lang="en-US" dirty="0" err="1" smtClean="0"/>
              <a:t>sifat</a:t>
            </a:r>
            <a:r>
              <a:rPr lang="en-US" dirty="0" smtClean="0"/>
              <a:t> yang </a:t>
            </a:r>
            <a:r>
              <a:rPr lang="en-US" dirty="0" err="1" smtClean="0"/>
              <a:t>mempertahankan</a:t>
            </a:r>
            <a:r>
              <a:rPr lang="en-US" dirty="0" smtClean="0"/>
              <a:t> </a:t>
            </a:r>
            <a:r>
              <a:rPr lang="en-US" dirty="0" err="1" smtClean="0"/>
              <a:t>identitas</a:t>
            </a:r>
            <a:r>
              <a:rPr lang="en-US" dirty="0" smtClean="0"/>
              <a:t> </a:t>
            </a:r>
            <a:r>
              <a:rPr lang="en-US" dirty="0" err="1" smtClean="0"/>
              <a:t>strukturalnya</a:t>
            </a:r>
            <a:r>
              <a:rPr lang="en-US" dirty="0" smtClean="0"/>
              <a:t> </a:t>
            </a:r>
            <a:r>
              <a:rPr lang="en-US" dirty="0" err="1" smtClean="0"/>
              <a:t>dari</a:t>
            </a:r>
            <a:r>
              <a:rPr lang="en-US" dirty="0" smtClean="0"/>
              <a:t> </a:t>
            </a:r>
            <a:r>
              <a:rPr lang="en-US" dirty="0" err="1" smtClean="0"/>
              <a:t>generasi</a:t>
            </a:r>
            <a:r>
              <a:rPr lang="en-US" dirty="0" smtClean="0"/>
              <a:t> </a:t>
            </a:r>
            <a:r>
              <a:rPr lang="en-US" dirty="0" err="1" smtClean="0"/>
              <a:t>ke</a:t>
            </a:r>
            <a:r>
              <a:rPr lang="en-US" dirty="0" smtClean="0"/>
              <a:t> </a:t>
            </a:r>
            <a:r>
              <a:rPr lang="en-US" dirty="0" err="1" smtClean="0"/>
              <a:t>generasi</a:t>
            </a:r>
            <a:r>
              <a:rPr lang="en-US" dirty="0" smtClean="0"/>
              <a:t>.</a:t>
            </a:r>
          </a:p>
          <a:p>
            <a:r>
              <a:rPr lang="en-US" dirty="0" smtClean="0"/>
              <a:t>Gen </a:t>
            </a:r>
            <a:r>
              <a:rPr lang="en-US" dirty="0" err="1" smtClean="0"/>
              <a:t>berpasangan</a:t>
            </a:r>
            <a:r>
              <a:rPr lang="en-US" dirty="0" smtClean="0"/>
              <a:t> </a:t>
            </a:r>
            <a:r>
              <a:rPr lang="en-US" dirty="0" err="1" smtClean="0"/>
              <a:t>dan</a:t>
            </a:r>
            <a:r>
              <a:rPr lang="en-US" dirty="0" smtClean="0"/>
              <a:t> </a:t>
            </a:r>
            <a:r>
              <a:rPr lang="en-US" dirty="0" err="1" smtClean="0"/>
              <a:t>tersusun</a:t>
            </a:r>
            <a:r>
              <a:rPr lang="en-US" dirty="0" smtClean="0"/>
              <a:t> </a:t>
            </a:r>
            <a:r>
              <a:rPr lang="en-US" dirty="0" err="1" smtClean="0"/>
              <a:t>dalam</a:t>
            </a:r>
            <a:r>
              <a:rPr lang="en-US" dirty="0" smtClean="0"/>
              <a:t> </a:t>
            </a:r>
            <a:r>
              <a:rPr lang="en-US" dirty="0" err="1" smtClean="0"/>
              <a:t>kromosom</a:t>
            </a:r>
            <a:r>
              <a:rPr lang="en-US" dirty="0" smtClean="0"/>
              <a:t> yang </a:t>
            </a:r>
            <a:r>
              <a:rPr lang="en-US" dirty="0" err="1" smtClean="0"/>
              <a:t>juga</a:t>
            </a:r>
            <a:r>
              <a:rPr lang="en-US" dirty="0" smtClean="0"/>
              <a:t> </a:t>
            </a:r>
            <a:r>
              <a:rPr lang="en-US" dirty="0" err="1" smtClean="0"/>
              <a:t>berpasangan</a:t>
            </a:r>
            <a:r>
              <a:rPr lang="en-US" dirty="0" smtClean="0"/>
              <a:t> </a:t>
            </a:r>
            <a:r>
              <a:rPr lang="en-US" dirty="0" err="1" smtClean="0"/>
              <a:t>kecuali</a:t>
            </a:r>
            <a:r>
              <a:rPr lang="en-US" dirty="0" smtClean="0"/>
              <a:t> </a:t>
            </a:r>
            <a:r>
              <a:rPr lang="en-US" dirty="0" err="1" smtClean="0"/>
              <a:t>kromosom</a:t>
            </a:r>
            <a:r>
              <a:rPr lang="en-US" dirty="0" smtClean="0"/>
              <a:t> </a:t>
            </a:r>
            <a:r>
              <a:rPr lang="en-US" dirty="0" err="1" smtClean="0"/>
              <a:t>seks</a:t>
            </a:r>
            <a:r>
              <a:rPr lang="en-US" dirty="0" smtClean="0"/>
              <a:t> </a:t>
            </a:r>
            <a:r>
              <a:rPr lang="en-US" dirty="0" err="1" smtClean="0"/>
              <a:t>pria</a:t>
            </a:r>
            <a:r>
              <a:rPr lang="en-US" dirty="0" smtClean="0"/>
              <a:t> X &amp;Y yang </a:t>
            </a:r>
            <a:r>
              <a:rPr lang="en-US" dirty="0" err="1" smtClean="0"/>
              <a:t>tidak</a:t>
            </a:r>
            <a:r>
              <a:rPr lang="en-US" dirty="0" smtClean="0"/>
              <a:t> </a:t>
            </a:r>
            <a:r>
              <a:rPr lang="en-US" dirty="0" err="1" smtClean="0"/>
              <a:t>berpasangan</a:t>
            </a:r>
            <a:r>
              <a:rPr lang="en-US" dirty="0" smtClean="0"/>
              <a:t> </a:t>
            </a:r>
            <a:r>
              <a:rPr lang="en-US" dirty="0" err="1" smtClean="0"/>
              <a:t>dan</a:t>
            </a:r>
            <a:r>
              <a:rPr lang="en-US" dirty="0" smtClean="0"/>
              <a:t> </a:t>
            </a:r>
            <a:r>
              <a:rPr lang="en-US" dirty="0" err="1" smtClean="0"/>
              <a:t>memiliki</a:t>
            </a:r>
            <a:r>
              <a:rPr lang="en-US" dirty="0" smtClean="0"/>
              <a:t> gen yang </a:t>
            </a:r>
            <a:r>
              <a:rPr lang="en-US" dirty="0" err="1" smtClean="0"/>
              <a:t>berbeda</a:t>
            </a:r>
            <a:r>
              <a:rPr lang="en-US" dirty="0" smtClean="0"/>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r>
              <a:rPr lang="en-US" dirty="0" smtClean="0"/>
              <a:t>Gen : </a:t>
            </a:r>
            <a:r>
              <a:rPr lang="en-US" dirty="0" err="1" smtClean="0"/>
              <a:t>molekul</a:t>
            </a:r>
            <a:r>
              <a:rPr lang="en-US" dirty="0" smtClean="0"/>
              <a:t> </a:t>
            </a:r>
            <a:r>
              <a:rPr lang="en-US" dirty="0" err="1" smtClean="0"/>
              <a:t>kimia</a:t>
            </a:r>
            <a:r>
              <a:rPr lang="en-US" dirty="0" smtClean="0"/>
              <a:t> yang </a:t>
            </a:r>
            <a:r>
              <a:rPr lang="en-US" dirty="0" err="1" smtClean="0"/>
              <a:t>mempertahankan</a:t>
            </a:r>
            <a:r>
              <a:rPr lang="en-US" dirty="0" smtClean="0"/>
              <a:t> </a:t>
            </a:r>
            <a:r>
              <a:rPr lang="en-US" dirty="0" err="1" smtClean="0"/>
              <a:t>keutuhannya</a:t>
            </a:r>
            <a:r>
              <a:rPr lang="en-US" dirty="0" smtClean="0"/>
              <a:t> </a:t>
            </a:r>
            <a:r>
              <a:rPr lang="en-US" dirty="0" err="1" smtClean="0"/>
              <a:t>dari</a:t>
            </a:r>
            <a:r>
              <a:rPr lang="en-US" dirty="0" smtClean="0"/>
              <a:t> </a:t>
            </a:r>
            <a:r>
              <a:rPr lang="en-US" dirty="0" err="1" smtClean="0"/>
              <a:t>generasi</a:t>
            </a:r>
            <a:r>
              <a:rPr lang="en-US" dirty="0" smtClean="0"/>
              <a:t> </a:t>
            </a:r>
            <a:r>
              <a:rPr lang="en-US" dirty="0" err="1" smtClean="0"/>
              <a:t>ke</a:t>
            </a:r>
            <a:r>
              <a:rPr lang="en-US" dirty="0" smtClean="0"/>
              <a:t> </a:t>
            </a:r>
            <a:r>
              <a:rPr lang="en-US" dirty="0" err="1" smtClean="0"/>
              <a:t>generasi</a:t>
            </a:r>
            <a:r>
              <a:rPr lang="en-US" dirty="0" smtClean="0"/>
              <a:t> </a:t>
            </a:r>
            <a:r>
              <a:rPr lang="en-US" dirty="0" err="1" smtClean="0"/>
              <a:t>dan</a:t>
            </a:r>
            <a:r>
              <a:rPr lang="en-US" dirty="0" smtClean="0"/>
              <a:t> </a:t>
            </a:r>
            <a:r>
              <a:rPr lang="en-US" dirty="0" err="1" smtClean="0"/>
              <a:t>mempengaruhi</a:t>
            </a:r>
            <a:r>
              <a:rPr lang="en-US" dirty="0" smtClean="0"/>
              <a:t> </a:t>
            </a:r>
            <a:r>
              <a:rPr lang="en-US" dirty="0" err="1" smtClean="0"/>
              <a:t>perkembangan</a:t>
            </a:r>
            <a:r>
              <a:rPr lang="en-US" dirty="0" smtClean="0"/>
              <a:t> </a:t>
            </a:r>
            <a:r>
              <a:rPr lang="en-US" dirty="0" err="1" smtClean="0"/>
              <a:t>individu</a:t>
            </a:r>
            <a:endParaRPr lang="en-US" dirty="0" smtClean="0"/>
          </a:p>
          <a:p>
            <a:r>
              <a:rPr lang="en-US" dirty="0" smtClean="0"/>
              <a:t>Gen yang </a:t>
            </a:r>
            <a:r>
              <a:rPr lang="en-US" dirty="0" err="1" smtClean="0"/>
              <a:t>dominan</a:t>
            </a:r>
            <a:r>
              <a:rPr lang="en-US" dirty="0" smtClean="0"/>
              <a:t> </a:t>
            </a:r>
            <a:r>
              <a:rPr lang="en-US" dirty="0" err="1" smtClean="0"/>
              <a:t>mempengaruhi</a:t>
            </a:r>
            <a:r>
              <a:rPr lang="en-US" dirty="0" smtClean="0"/>
              <a:t> </a:t>
            </a:r>
            <a:r>
              <a:rPr lang="en-US" dirty="0" err="1" smtClean="0"/>
              <a:t>pertumbuhan</a:t>
            </a:r>
            <a:r>
              <a:rPr lang="en-US" dirty="0" smtClean="0"/>
              <a:t> </a:t>
            </a:r>
            <a:r>
              <a:rPr lang="en-US" dirty="0" err="1" smtClean="0"/>
              <a:t>individu</a:t>
            </a:r>
            <a:r>
              <a:rPr lang="en-US" dirty="0" smtClean="0"/>
              <a:t>, gen </a:t>
            </a:r>
            <a:r>
              <a:rPr lang="en-US" dirty="0" err="1" smtClean="0"/>
              <a:t>resesif</a:t>
            </a:r>
            <a:r>
              <a:rPr lang="en-US" dirty="0" smtClean="0"/>
              <a:t> </a:t>
            </a:r>
            <a:r>
              <a:rPr lang="en-US" dirty="0" err="1" smtClean="0"/>
              <a:t>akan</a:t>
            </a:r>
            <a:r>
              <a:rPr lang="en-US" dirty="0" smtClean="0"/>
              <a:t> </a:t>
            </a:r>
            <a:r>
              <a:rPr lang="en-US" dirty="0" err="1" smtClean="0"/>
              <a:t>mempengaruhi</a:t>
            </a:r>
            <a:r>
              <a:rPr lang="en-US" dirty="0" smtClean="0"/>
              <a:t> </a:t>
            </a:r>
            <a:r>
              <a:rPr lang="en-US" dirty="0" err="1" smtClean="0"/>
              <a:t>perkembangan</a:t>
            </a:r>
            <a:r>
              <a:rPr lang="en-US" dirty="0" smtClean="0"/>
              <a:t> </a:t>
            </a:r>
            <a:r>
              <a:rPr lang="en-US" dirty="0" err="1" smtClean="0"/>
              <a:t>jika</a:t>
            </a:r>
            <a:r>
              <a:rPr lang="en-US" dirty="0" smtClean="0"/>
              <a:t> gen </a:t>
            </a:r>
            <a:r>
              <a:rPr lang="en-US" dirty="0" err="1" smtClean="0"/>
              <a:t>dominan</a:t>
            </a:r>
            <a:r>
              <a:rPr lang="en-US" dirty="0" smtClean="0"/>
              <a:t> </a:t>
            </a:r>
            <a:r>
              <a:rPr lang="en-US" dirty="0" err="1" smtClean="0"/>
              <a:t>tidak</a:t>
            </a:r>
            <a:r>
              <a:rPr lang="en-US" dirty="0" smtClean="0"/>
              <a:t> </a:t>
            </a:r>
            <a:r>
              <a:rPr lang="en-US" dirty="0" err="1" smtClean="0"/>
              <a:t>ada</a:t>
            </a:r>
            <a:r>
              <a:rPr lang="en-US" dirty="0" smtClean="0"/>
              <a:t>.</a:t>
            </a:r>
          </a:p>
          <a:p>
            <a:r>
              <a:rPr lang="en-US" dirty="0" err="1" smtClean="0"/>
              <a:t>Perilaku</a:t>
            </a:r>
            <a:r>
              <a:rPr lang="en-US" dirty="0" smtClean="0"/>
              <a:t> </a:t>
            </a:r>
            <a:r>
              <a:rPr lang="en-US" dirty="0" err="1" smtClean="0"/>
              <a:t>merupakan</a:t>
            </a:r>
            <a:r>
              <a:rPr lang="en-US" dirty="0" smtClean="0"/>
              <a:t> </a:t>
            </a:r>
            <a:r>
              <a:rPr lang="en-US" dirty="0" err="1" smtClean="0"/>
              <a:t>hasil</a:t>
            </a:r>
            <a:r>
              <a:rPr lang="en-US" dirty="0" smtClean="0"/>
              <a:t> </a:t>
            </a:r>
            <a:r>
              <a:rPr lang="en-US" dirty="0" err="1" smtClean="0"/>
              <a:t>dari</a:t>
            </a:r>
            <a:r>
              <a:rPr lang="en-US" dirty="0" smtClean="0"/>
              <a:t> </a:t>
            </a:r>
            <a:r>
              <a:rPr lang="en-US" dirty="0" err="1" smtClean="0"/>
              <a:t>pengaruh</a:t>
            </a:r>
            <a:r>
              <a:rPr lang="en-US" dirty="0" smtClean="0"/>
              <a:t> </a:t>
            </a:r>
            <a:r>
              <a:rPr lang="en-US" dirty="0" err="1" smtClean="0"/>
              <a:t>sejumlah</a:t>
            </a:r>
            <a:r>
              <a:rPr lang="en-US" dirty="0" smtClean="0"/>
              <a:t> gen </a:t>
            </a:r>
            <a:r>
              <a:rPr lang="en-US" dirty="0" err="1" smtClean="0"/>
              <a:t>dan</a:t>
            </a:r>
            <a:r>
              <a:rPr lang="en-US" dirty="0" smtClean="0"/>
              <a:t> </a:t>
            </a:r>
            <a:r>
              <a:rPr lang="en-US" dirty="0" err="1" smtClean="0"/>
              <a:t>faktor</a:t>
            </a:r>
            <a:r>
              <a:rPr lang="en-US" dirty="0" smtClean="0"/>
              <a:t> </a:t>
            </a:r>
            <a:r>
              <a:rPr lang="en-US" dirty="0" err="1" smtClean="0"/>
              <a:t>lingkungan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US" dirty="0" err="1" smtClean="0"/>
              <a:t>Individu</a:t>
            </a:r>
            <a:r>
              <a:rPr lang="en-US" dirty="0" smtClean="0"/>
              <a:t> </a:t>
            </a:r>
            <a:r>
              <a:rPr lang="en-US" dirty="0" err="1" smtClean="0"/>
              <a:t>dengan</a:t>
            </a:r>
            <a:r>
              <a:rPr lang="en-US" dirty="0" smtClean="0"/>
              <a:t> </a:t>
            </a:r>
            <a:r>
              <a:rPr lang="en-US" dirty="0" err="1" smtClean="0"/>
              <a:t>pasangan</a:t>
            </a:r>
            <a:r>
              <a:rPr lang="en-US" dirty="0" smtClean="0"/>
              <a:t> </a:t>
            </a:r>
            <a:r>
              <a:rPr lang="en-US" dirty="0" err="1" smtClean="0"/>
              <a:t>identik</a:t>
            </a:r>
            <a:r>
              <a:rPr lang="en-US" dirty="0" smtClean="0"/>
              <a:t> </a:t>
            </a:r>
            <a:r>
              <a:rPr lang="en-US" dirty="0" err="1" smtClean="0"/>
              <a:t>dalam</a:t>
            </a:r>
            <a:r>
              <a:rPr lang="en-US" dirty="0" smtClean="0"/>
              <a:t> </a:t>
            </a:r>
            <a:r>
              <a:rPr lang="en-US" dirty="0" err="1" smtClean="0"/>
              <a:t>dua</a:t>
            </a:r>
            <a:r>
              <a:rPr lang="en-US" dirty="0" smtClean="0"/>
              <a:t> </a:t>
            </a:r>
            <a:r>
              <a:rPr lang="en-US" dirty="0" err="1" smtClean="0"/>
              <a:t>kromosom</a:t>
            </a:r>
            <a:r>
              <a:rPr lang="en-US" dirty="0" smtClean="0"/>
              <a:t> </a:t>
            </a:r>
            <a:r>
              <a:rPr lang="en-US" dirty="0" err="1" smtClean="0"/>
              <a:t>disebut</a:t>
            </a:r>
            <a:r>
              <a:rPr lang="en-US" dirty="0" smtClean="0"/>
              <a:t> </a:t>
            </a:r>
            <a:r>
              <a:rPr lang="en-US" dirty="0" err="1" smtClean="0"/>
              <a:t>individu</a:t>
            </a:r>
            <a:r>
              <a:rPr lang="en-US" dirty="0" smtClean="0"/>
              <a:t> </a:t>
            </a:r>
            <a:r>
              <a:rPr lang="en-US" dirty="0" err="1" smtClean="0"/>
              <a:t>homozigot</a:t>
            </a:r>
            <a:endParaRPr lang="en-US" dirty="0" smtClean="0"/>
          </a:p>
          <a:p>
            <a:r>
              <a:rPr lang="en-US" dirty="0" err="1" smtClean="0"/>
              <a:t>Individu</a:t>
            </a:r>
            <a:r>
              <a:rPr lang="en-US" dirty="0" smtClean="0"/>
              <a:t> yang </a:t>
            </a:r>
            <a:r>
              <a:rPr lang="en-US" dirty="0" err="1" smtClean="0"/>
              <a:t>tidak</a:t>
            </a:r>
            <a:r>
              <a:rPr lang="en-US" dirty="0" smtClean="0"/>
              <a:t> </a:t>
            </a:r>
            <a:r>
              <a:rPr lang="en-US" dirty="0" err="1" smtClean="0"/>
              <a:t>memiliki</a:t>
            </a:r>
            <a:r>
              <a:rPr lang="en-US" dirty="0" smtClean="0"/>
              <a:t> </a:t>
            </a:r>
            <a:r>
              <a:rPr lang="en-US" dirty="0" err="1" smtClean="0"/>
              <a:t>pasangan</a:t>
            </a:r>
            <a:r>
              <a:rPr lang="en-US" dirty="0" smtClean="0"/>
              <a:t> yang </a:t>
            </a:r>
            <a:r>
              <a:rPr lang="en-US" dirty="0" err="1" smtClean="0"/>
              <a:t>cocok</a:t>
            </a:r>
            <a:r>
              <a:rPr lang="en-US" dirty="0" smtClean="0"/>
              <a:t> </a:t>
            </a:r>
            <a:r>
              <a:rPr lang="en-US" dirty="0" err="1" smtClean="0"/>
              <a:t>untuk</a:t>
            </a:r>
            <a:r>
              <a:rPr lang="en-US" dirty="0" smtClean="0"/>
              <a:t> gen </a:t>
            </a:r>
            <a:r>
              <a:rPr lang="en-US" dirty="0" err="1" smtClean="0"/>
              <a:t>tersebut</a:t>
            </a:r>
            <a:r>
              <a:rPr lang="en-US" dirty="0" smtClean="0"/>
              <a:t> </a:t>
            </a:r>
            <a:r>
              <a:rPr lang="en-US" dirty="0" err="1" smtClean="0"/>
              <a:t>disebut</a:t>
            </a:r>
            <a:r>
              <a:rPr lang="en-US" dirty="0" smtClean="0"/>
              <a:t> </a:t>
            </a:r>
            <a:r>
              <a:rPr lang="en-US" dirty="0" err="1" smtClean="0"/>
              <a:t>heterozigot</a:t>
            </a:r>
            <a:endParaRPr lang="en-US" dirty="0" smtClean="0"/>
          </a:p>
          <a:p>
            <a:r>
              <a:rPr lang="en-US" dirty="0" err="1" smtClean="0"/>
              <a:t>Beberapa</a:t>
            </a:r>
            <a:r>
              <a:rPr lang="en-US" dirty="0" smtClean="0"/>
              <a:t> gen </a:t>
            </a:r>
            <a:r>
              <a:rPr lang="en-US" dirty="0" err="1" smtClean="0"/>
              <a:t>ada</a:t>
            </a:r>
            <a:r>
              <a:rPr lang="en-US" dirty="0" smtClean="0"/>
              <a:t> yang </a:t>
            </a:r>
            <a:r>
              <a:rPr lang="en-US" dirty="0" err="1" smtClean="0"/>
              <a:t>dominan</a:t>
            </a:r>
            <a:r>
              <a:rPr lang="en-US" dirty="0" smtClean="0"/>
              <a:t> </a:t>
            </a:r>
            <a:r>
              <a:rPr lang="en-US" dirty="0" err="1" smtClean="0"/>
              <a:t>dan</a:t>
            </a:r>
            <a:r>
              <a:rPr lang="en-US" dirty="0" smtClean="0"/>
              <a:t> </a:t>
            </a:r>
            <a:r>
              <a:rPr lang="en-US" dirty="0" err="1" smtClean="0"/>
              <a:t>berpengaruh</a:t>
            </a:r>
            <a:r>
              <a:rPr lang="en-US" dirty="0" smtClean="0"/>
              <a:t> </a:t>
            </a:r>
            <a:r>
              <a:rPr lang="en-US" dirty="0" err="1" smtClean="0"/>
              <a:t>kuat</a:t>
            </a:r>
            <a:r>
              <a:rPr lang="en-US" dirty="0" smtClean="0"/>
              <a:t> </a:t>
            </a:r>
            <a:r>
              <a:rPr lang="en-US" dirty="0" err="1" smtClean="0"/>
              <a:t>pada</a:t>
            </a:r>
            <a:r>
              <a:rPr lang="en-US" dirty="0" smtClean="0"/>
              <a:t> gen </a:t>
            </a:r>
            <a:r>
              <a:rPr lang="en-US" dirty="0" err="1" smtClean="0"/>
              <a:t>homozigot</a:t>
            </a:r>
            <a:r>
              <a:rPr lang="en-US" dirty="0" smtClean="0"/>
              <a:t> </a:t>
            </a:r>
            <a:r>
              <a:rPr lang="en-US" dirty="0" err="1" smtClean="0"/>
              <a:t>maupun</a:t>
            </a:r>
            <a:r>
              <a:rPr lang="en-US" dirty="0" smtClean="0"/>
              <a:t> </a:t>
            </a:r>
            <a:r>
              <a:rPr lang="en-US" dirty="0" err="1" smtClean="0"/>
              <a:t>heterozigot</a:t>
            </a:r>
            <a:r>
              <a:rPr lang="en-US" dirty="0" smtClean="0"/>
              <a:t>.</a:t>
            </a:r>
          </a:p>
          <a:p>
            <a:r>
              <a:rPr lang="en-US" dirty="0" smtClean="0"/>
              <a:t>Gen yang </a:t>
            </a:r>
            <a:r>
              <a:rPr lang="en-US" dirty="0" err="1" smtClean="0"/>
              <a:t>resesif</a:t>
            </a:r>
            <a:r>
              <a:rPr lang="en-US" dirty="0" smtClean="0"/>
              <a:t> </a:t>
            </a:r>
            <a:r>
              <a:rPr lang="en-US" dirty="0" err="1" smtClean="0"/>
              <a:t>hanya</a:t>
            </a:r>
            <a:r>
              <a:rPr lang="en-US" dirty="0" smtClean="0"/>
              <a:t> </a:t>
            </a:r>
            <a:r>
              <a:rPr lang="en-US" dirty="0" err="1" smtClean="0"/>
              <a:t>berpengaruh</a:t>
            </a:r>
            <a:r>
              <a:rPr lang="en-US" dirty="0" smtClean="0"/>
              <a:t> </a:t>
            </a:r>
            <a:r>
              <a:rPr lang="en-US" dirty="0" err="1" smtClean="0"/>
              <a:t>kuat</a:t>
            </a:r>
            <a:r>
              <a:rPr lang="en-US" dirty="0" smtClean="0"/>
              <a:t> </a:t>
            </a:r>
            <a:r>
              <a:rPr lang="en-US" dirty="0" err="1" smtClean="0"/>
              <a:t>pada</a:t>
            </a:r>
            <a:r>
              <a:rPr lang="en-US" dirty="0" smtClean="0"/>
              <a:t> </a:t>
            </a:r>
            <a:r>
              <a:rPr lang="en-US" dirty="0" err="1" smtClean="0"/>
              <a:t>kondisi</a:t>
            </a:r>
            <a:r>
              <a:rPr lang="en-US" dirty="0" smtClean="0"/>
              <a:t> </a:t>
            </a:r>
            <a:r>
              <a:rPr lang="en-US" dirty="0" err="1" smtClean="0"/>
              <a:t>homozigot</a:t>
            </a:r>
            <a:r>
              <a:rPr lang="en-US" dirty="0" smtClean="0"/>
              <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normAutofit fontScale="85000" lnSpcReduction="10000"/>
          </a:bodyPr>
          <a:lstStyle/>
          <a:p>
            <a:r>
              <a:rPr lang="en-US" dirty="0" smtClean="0"/>
              <a:t>Gen </a:t>
            </a:r>
            <a:r>
              <a:rPr lang="en-US" dirty="0" err="1" smtClean="0"/>
              <a:t>bagian</a:t>
            </a:r>
            <a:r>
              <a:rPr lang="en-US" dirty="0" smtClean="0"/>
              <a:t> </a:t>
            </a:r>
            <a:r>
              <a:rPr lang="en-US" dirty="0" err="1" smtClean="0"/>
              <a:t>dari</a:t>
            </a:r>
            <a:r>
              <a:rPr lang="en-US" dirty="0" smtClean="0"/>
              <a:t> </a:t>
            </a:r>
            <a:r>
              <a:rPr lang="en-US" dirty="0" err="1" smtClean="0"/>
              <a:t>kromosom</a:t>
            </a:r>
            <a:r>
              <a:rPr lang="en-US" dirty="0" smtClean="0"/>
              <a:t> / </a:t>
            </a:r>
            <a:r>
              <a:rPr lang="en-US" dirty="0" err="1" smtClean="0"/>
              <a:t>ada</a:t>
            </a:r>
            <a:r>
              <a:rPr lang="en-US" dirty="0" smtClean="0"/>
              <a:t> </a:t>
            </a:r>
            <a:r>
              <a:rPr lang="en-US" dirty="0" err="1" smtClean="0"/>
              <a:t>di</a:t>
            </a:r>
            <a:r>
              <a:rPr lang="en-US" dirty="0" smtClean="0"/>
              <a:t> </a:t>
            </a:r>
            <a:r>
              <a:rPr lang="en-US" dirty="0" err="1" smtClean="0"/>
              <a:t>dalam</a:t>
            </a:r>
            <a:r>
              <a:rPr lang="en-US" dirty="0" smtClean="0"/>
              <a:t> </a:t>
            </a:r>
            <a:r>
              <a:rPr lang="en-US" dirty="0" err="1" smtClean="0"/>
              <a:t>kromosom</a:t>
            </a:r>
            <a:endParaRPr lang="en-US" dirty="0" smtClean="0"/>
          </a:p>
          <a:p>
            <a:r>
              <a:rPr lang="en-US" dirty="0" err="1" smtClean="0"/>
              <a:t>Penyusun</a:t>
            </a:r>
            <a:r>
              <a:rPr lang="en-US" dirty="0" smtClean="0"/>
              <a:t> </a:t>
            </a:r>
            <a:r>
              <a:rPr lang="en-US" dirty="0" err="1" smtClean="0"/>
              <a:t>kromosom</a:t>
            </a:r>
            <a:r>
              <a:rPr lang="en-US" dirty="0" smtClean="0"/>
              <a:t> </a:t>
            </a:r>
            <a:r>
              <a:rPr lang="en-US" dirty="0" err="1" smtClean="0"/>
              <a:t>adalah</a:t>
            </a:r>
            <a:r>
              <a:rPr lang="en-US" dirty="0" smtClean="0"/>
              <a:t> </a:t>
            </a:r>
            <a:r>
              <a:rPr lang="en-US" dirty="0" err="1" smtClean="0"/>
              <a:t>untaian</a:t>
            </a:r>
            <a:r>
              <a:rPr lang="en-US" dirty="0" smtClean="0"/>
              <a:t> </a:t>
            </a:r>
            <a:r>
              <a:rPr lang="en-US" dirty="0" err="1" smtClean="0"/>
              <a:t>molekul</a:t>
            </a:r>
            <a:r>
              <a:rPr lang="en-US" dirty="0" smtClean="0"/>
              <a:t> </a:t>
            </a:r>
            <a:r>
              <a:rPr lang="en-US" dirty="0" err="1" smtClean="0"/>
              <a:t>ganda</a:t>
            </a:r>
            <a:r>
              <a:rPr lang="en-US" dirty="0" smtClean="0"/>
              <a:t> </a:t>
            </a:r>
            <a:r>
              <a:rPr lang="en-US" dirty="0" err="1" smtClean="0"/>
              <a:t>asam</a:t>
            </a:r>
            <a:r>
              <a:rPr lang="en-US" dirty="0" smtClean="0"/>
              <a:t> </a:t>
            </a:r>
            <a:r>
              <a:rPr lang="en-US" dirty="0" err="1" smtClean="0"/>
              <a:t>dioksiribonukleat</a:t>
            </a:r>
            <a:r>
              <a:rPr lang="en-US" dirty="0" smtClean="0"/>
              <a:t> (DNA/</a:t>
            </a:r>
            <a:r>
              <a:rPr lang="en-US" dirty="0" err="1" smtClean="0"/>
              <a:t>dioxyribonucleic</a:t>
            </a:r>
            <a:r>
              <a:rPr lang="en-US" dirty="0" smtClean="0"/>
              <a:t> acid).</a:t>
            </a:r>
          </a:p>
          <a:p>
            <a:r>
              <a:rPr lang="en-US" dirty="0" err="1" smtClean="0"/>
              <a:t>Sebuah</a:t>
            </a:r>
            <a:r>
              <a:rPr lang="en-US" dirty="0" smtClean="0"/>
              <a:t> </a:t>
            </a:r>
            <a:r>
              <a:rPr lang="en-US" dirty="0" err="1" smtClean="0"/>
              <a:t>untaian</a:t>
            </a:r>
            <a:r>
              <a:rPr lang="en-US" dirty="0" smtClean="0"/>
              <a:t> DNA </a:t>
            </a:r>
            <a:r>
              <a:rPr lang="en-US" dirty="0" err="1" smtClean="0"/>
              <a:t>merupakan</a:t>
            </a:r>
            <a:r>
              <a:rPr lang="en-US" dirty="0" smtClean="0"/>
              <a:t> template </a:t>
            </a:r>
            <a:r>
              <a:rPr lang="en-US" dirty="0" err="1" smtClean="0"/>
              <a:t>asam</a:t>
            </a:r>
            <a:r>
              <a:rPr lang="en-US" dirty="0" smtClean="0"/>
              <a:t> </a:t>
            </a:r>
            <a:r>
              <a:rPr lang="en-US" dirty="0" err="1" smtClean="0"/>
              <a:t>ribonukleat</a:t>
            </a:r>
            <a:r>
              <a:rPr lang="en-US" dirty="0" smtClean="0"/>
              <a:t> (RNA/ribonucleic acid) yang </a:t>
            </a:r>
            <a:r>
              <a:rPr lang="en-US" dirty="0" err="1" smtClean="0"/>
              <a:t>bermolekul</a:t>
            </a:r>
            <a:r>
              <a:rPr lang="en-US" dirty="0" smtClean="0"/>
              <a:t> </a:t>
            </a:r>
            <a:r>
              <a:rPr lang="en-US" dirty="0" err="1" smtClean="0"/>
              <a:t>tunggal</a:t>
            </a:r>
            <a:r>
              <a:rPr lang="en-US" dirty="0" smtClean="0"/>
              <a:t>.</a:t>
            </a:r>
          </a:p>
          <a:p>
            <a:r>
              <a:rPr lang="en-US" dirty="0" err="1" smtClean="0"/>
              <a:t>Satu</a:t>
            </a:r>
            <a:r>
              <a:rPr lang="en-US" dirty="0" smtClean="0"/>
              <a:t> type RNA </a:t>
            </a:r>
            <a:r>
              <a:rPr lang="en-US" dirty="0" err="1" smtClean="0"/>
              <a:t>dapat</a:t>
            </a:r>
            <a:r>
              <a:rPr lang="en-US" dirty="0" smtClean="0"/>
              <a:t> </a:t>
            </a:r>
            <a:r>
              <a:rPr lang="en-US" dirty="0" err="1" smtClean="0"/>
              <a:t>menjadi</a:t>
            </a:r>
            <a:r>
              <a:rPr lang="en-US" dirty="0" smtClean="0"/>
              <a:t> template DNA </a:t>
            </a:r>
            <a:r>
              <a:rPr lang="en-US" dirty="0" err="1" smtClean="0"/>
              <a:t>untuk</a:t>
            </a:r>
            <a:r>
              <a:rPr lang="en-US" dirty="0" smtClean="0"/>
              <a:t> </a:t>
            </a:r>
            <a:r>
              <a:rPr lang="en-US" dirty="0" err="1" smtClean="0"/>
              <a:t>sintesis</a:t>
            </a:r>
            <a:r>
              <a:rPr lang="en-US" dirty="0" smtClean="0"/>
              <a:t> </a:t>
            </a:r>
            <a:r>
              <a:rPr lang="en-US" dirty="0" err="1" smtClean="0"/>
              <a:t>molekul</a:t>
            </a:r>
            <a:r>
              <a:rPr lang="en-US" dirty="0" smtClean="0"/>
              <a:t> protein</a:t>
            </a:r>
          </a:p>
          <a:p>
            <a:r>
              <a:rPr lang="en-US" dirty="0" err="1" smtClean="0"/>
              <a:t>Gb</a:t>
            </a:r>
            <a:r>
              <a:rPr lang="en-US" dirty="0" smtClean="0"/>
              <a:t>. </a:t>
            </a:r>
            <a:r>
              <a:rPr lang="en-US" dirty="0" err="1" smtClean="0"/>
              <a:t>Ekspresi</a:t>
            </a:r>
            <a:r>
              <a:rPr lang="en-US" dirty="0" smtClean="0"/>
              <a:t> gen </a:t>
            </a:r>
            <a:r>
              <a:rPr lang="en-US" dirty="0" err="1" smtClean="0"/>
              <a:t>menunjukan</a:t>
            </a:r>
            <a:r>
              <a:rPr lang="en-US" dirty="0" smtClean="0"/>
              <a:t> </a:t>
            </a:r>
            <a:r>
              <a:rPr lang="en-US" dirty="0" err="1" smtClean="0"/>
              <a:t>penerjemahan</a:t>
            </a:r>
            <a:r>
              <a:rPr lang="en-US" dirty="0" smtClean="0"/>
              <a:t> </a:t>
            </a:r>
            <a:r>
              <a:rPr lang="en-US" dirty="0" err="1" smtClean="0"/>
              <a:t>informasi</a:t>
            </a:r>
            <a:r>
              <a:rPr lang="en-US" dirty="0" smtClean="0"/>
              <a:t> </a:t>
            </a:r>
            <a:r>
              <a:rPr lang="en-US" dirty="0" err="1" smtClean="0"/>
              <a:t>dari</a:t>
            </a:r>
            <a:r>
              <a:rPr lang="en-US" dirty="0" smtClean="0"/>
              <a:t> </a:t>
            </a:r>
            <a:r>
              <a:rPr lang="en-US" dirty="0" err="1" smtClean="0"/>
              <a:t>DNA</a:t>
            </a:r>
            <a:r>
              <a:rPr lang="en-US" dirty="0" err="1" smtClean="0">
                <a:sym typeface="Wingdings" pitchFamily="2" charset="2"/>
              </a:rPr>
              <a:t>RNAProtein</a:t>
            </a:r>
            <a:r>
              <a:rPr lang="en-US" dirty="0" smtClean="0">
                <a:sym typeface="Wingdings" pitchFamily="2" charset="2"/>
              </a:rPr>
              <a:t>, yang </a:t>
            </a:r>
            <a:r>
              <a:rPr lang="en-US" dirty="0" err="1" smtClean="0">
                <a:sym typeface="Wingdings" pitchFamily="2" charset="2"/>
              </a:rPr>
              <a:t>akhirnya</a:t>
            </a:r>
            <a:r>
              <a:rPr lang="en-US" dirty="0" smtClean="0">
                <a:sym typeface="Wingdings" pitchFamily="2" charset="2"/>
              </a:rPr>
              <a:t> </a:t>
            </a:r>
            <a:r>
              <a:rPr lang="en-US" dirty="0" err="1" smtClean="0">
                <a:sym typeface="Wingdings" pitchFamily="2" charset="2"/>
              </a:rPr>
              <a:t>akan</a:t>
            </a:r>
            <a:r>
              <a:rPr lang="en-US" dirty="0" smtClean="0">
                <a:sym typeface="Wingdings" pitchFamily="2" charset="2"/>
              </a:rPr>
              <a:t> </a:t>
            </a:r>
            <a:r>
              <a:rPr lang="en-US" dirty="0" err="1" smtClean="0">
                <a:sym typeface="Wingdings" pitchFamily="2" charset="2"/>
              </a:rPr>
              <a:t>menentukan</a:t>
            </a:r>
            <a:r>
              <a:rPr lang="en-US" dirty="0" smtClean="0">
                <a:sym typeface="Wingdings" pitchFamily="2" charset="2"/>
              </a:rPr>
              <a:t> </a:t>
            </a:r>
            <a:r>
              <a:rPr lang="en-US" dirty="0" err="1" smtClean="0">
                <a:sym typeface="Wingdings" pitchFamily="2" charset="2"/>
              </a:rPr>
              <a:t>perkembangan</a:t>
            </a:r>
            <a:r>
              <a:rPr lang="en-US" dirty="0" smtClean="0">
                <a:sym typeface="Wingdings" pitchFamily="2" charset="2"/>
              </a:rPr>
              <a:t> </a:t>
            </a:r>
            <a:r>
              <a:rPr lang="en-US" dirty="0" err="1" smtClean="0">
                <a:sym typeface="Wingdings" pitchFamily="2" charset="2"/>
              </a:rPr>
              <a:t>organisme</a:t>
            </a:r>
            <a:r>
              <a:rPr lang="en-US" dirty="0" smtClean="0">
                <a:sym typeface="Wingdings" pitchFamily="2" charset="2"/>
              </a:rPr>
              <a:t>.</a:t>
            </a:r>
          </a:p>
          <a:p>
            <a:r>
              <a:rPr lang="en-US" dirty="0" err="1" smtClean="0">
                <a:sym typeface="Wingdings" pitchFamily="2" charset="2"/>
              </a:rPr>
              <a:t>Beberapa</a:t>
            </a:r>
            <a:r>
              <a:rPr lang="en-US" dirty="0" smtClean="0">
                <a:sym typeface="Wingdings" pitchFamily="2" charset="2"/>
              </a:rPr>
              <a:t> protein </a:t>
            </a:r>
            <a:r>
              <a:rPr lang="en-US" dirty="0" err="1" smtClean="0">
                <a:sym typeface="Wingdings" pitchFamily="2" charset="2"/>
              </a:rPr>
              <a:t>akan</a:t>
            </a:r>
            <a:r>
              <a:rPr lang="en-US" dirty="0" smtClean="0">
                <a:sym typeface="Wingdings" pitchFamily="2" charset="2"/>
              </a:rPr>
              <a:t> </a:t>
            </a:r>
            <a:r>
              <a:rPr lang="en-US" dirty="0" err="1" smtClean="0">
                <a:sym typeface="Wingdings" pitchFamily="2" charset="2"/>
              </a:rPr>
              <a:t>menjadi</a:t>
            </a:r>
            <a:r>
              <a:rPr lang="en-US" dirty="0" smtClean="0">
                <a:sym typeface="Wingdings" pitchFamily="2" charset="2"/>
              </a:rPr>
              <a:t> </a:t>
            </a:r>
            <a:r>
              <a:rPr lang="en-US" dirty="0" err="1" smtClean="0">
                <a:sym typeface="Wingdings" pitchFamily="2" charset="2"/>
              </a:rPr>
              <a:t>pembentuk</a:t>
            </a:r>
            <a:r>
              <a:rPr lang="en-US" dirty="0" smtClean="0">
                <a:sym typeface="Wingdings" pitchFamily="2" charset="2"/>
              </a:rPr>
              <a:t> </a:t>
            </a:r>
            <a:r>
              <a:rPr lang="en-US" dirty="0" err="1" smtClean="0">
                <a:sym typeface="Wingdings" pitchFamily="2" charset="2"/>
              </a:rPr>
              <a:t>struktur</a:t>
            </a:r>
            <a:r>
              <a:rPr lang="en-US" dirty="0" smtClean="0">
                <a:sym typeface="Wingdings" pitchFamily="2" charset="2"/>
              </a:rPr>
              <a:t> </a:t>
            </a:r>
            <a:r>
              <a:rPr lang="en-US" dirty="0" err="1" smtClean="0">
                <a:sym typeface="Wingdings" pitchFamily="2" charset="2"/>
              </a:rPr>
              <a:t>tubuh</a:t>
            </a:r>
            <a:r>
              <a:rPr lang="en-US" dirty="0" smtClean="0">
                <a:sym typeface="Wingdings" pitchFamily="2" charset="2"/>
              </a:rPr>
              <a:t> </a:t>
            </a:r>
            <a:r>
              <a:rPr lang="en-US" dirty="0" err="1" smtClean="0">
                <a:sym typeface="Wingdings" pitchFamily="2" charset="2"/>
              </a:rPr>
              <a:t>dan</a:t>
            </a:r>
            <a:r>
              <a:rPr lang="en-US" dirty="0" smtClean="0">
                <a:sym typeface="Wingdings" pitchFamily="2" charset="2"/>
              </a:rPr>
              <a:t> </a:t>
            </a:r>
            <a:r>
              <a:rPr lang="en-US" dirty="0" err="1" smtClean="0">
                <a:sym typeface="Wingdings" pitchFamily="2" charset="2"/>
              </a:rPr>
              <a:t>adapula</a:t>
            </a:r>
            <a:r>
              <a:rPr lang="en-US" dirty="0" smtClean="0">
                <a:sym typeface="Wingdings" pitchFamily="2" charset="2"/>
              </a:rPr>
              <a:t> protein yang </a:t>
            </a:r>
            <a:r>
              <a:rPr lang="en-US" dirty="0" err="1" smtClean="0">
                <a:sym typeface="Wingdings" pitchFamily="2" charset="2"/>
              </a:rPr>
              <a:t>akan</a:t>
            </a:r>
            <a:r>
              <a:rPr lang="en-US" dirty="0" smtClean="0">
                <a:sym typeface="Wingdings" pitchFamily="2" charset="2"/>
              </a:rPr>
              <a:t> </a:t>
            </a:r>
            <a:r>
              <a:rPr lang="en-US" dirty="0" err="1" smtClean="0">
                <a:sym typeface="Wingdings" pitchFamily="2" charset="2"/>
              </a:rPr>
              <a:t>menjadi</a:t>
            </a:r>
            <a:r>
              <a:rPr lang="en-US" dirty="0" smtClean="0">
                <a:sym typeface="Wingdings" pitchFamily="2" charset="2"/>
              </a:rPr>
              <a:t> </a:t>
            </a:r>
            <a:r>
              <a:rPr lang="en-US" dirty="0" err="1" smtClean="0">
                <a:sym typeface="Wingdings" pitchFamily="2" charset="2"/>
              </a:rPr>
              <a:t>enzim</a:t>
            </a:r>
            <a:r>
              <a:rPr lang="en-US" dirty="0" smtClean="0">
                <a:sym typeface="Wingdings" pitchFamily="2" charset="2"/>
              </a:rPr>
              <a:t> </a:t>
            </a:r>
            <a:r>
              <a:rPr lang="en-US" dirty="0" err="1" smtClean="0">
                <a:sym typeface="Wingdings" pitchFamily="2" charset="2"/>
              </a:rPr>
              <a:t>sebagai</a:t>
            </a:r>
            <a:r>
              <a:rPr lang="en-US" dirty="0" smtClean="0">
                <a:sym typeface="Wingdings" pitchFamily="2" charset="2"/>
              </a:rPr>
              <a:t> </a:t>
            </a:r>
            <a:r>
              <a:rPr lang="en-US" dirty="0" err="1" smtClean="0">
                <a:sym typeface="Wingdings" pitchFamily="2" charset="2"/>
              </a:rPr>
              <a:t>katalis</a:t>
            </a:r>
            <a:r>
              <a:rPr lang="en-US" dirty="0" smtClean="0">
                <a:sym typeface="Wingdings" pitchFamily="2" charset="2"/>
              </a:rPr>
              <a:t> </a:t>
            </a:r>
            <a:r>
              <a:rPr lang="en-US" dirty="0" err="1" smtClean="0">
                <a:sym typeface="Wingdings" pitchFamily="2" charset="2"/>
              </a:rPr>
              <a:t>biologis</a:t>
            </a:r>
            <a:r>
              <a:rPr lang="en-US" dirty="0" smtClean="0">
                <a:sym typeface="Wingdings" pitchFamily="2" charset="2"/>
              </a:rPr>
              <a:t> yang </a:t>
            </a:r>
            <a:r>
              <a:rPr lang="en-US" dirty="0" err="1" smtClean="0">
                <a:sym typeface="Wingdings" pitchFamily="2" charset="2"/>
              </a:rPr>
              <a:t>mengatur</a:t>
            </a:r>
            <a:r>
              <a:rPr lang="en-US" dirty="0" smtClean="0">
                <a:sym typeface="Wingdings" pitchFamily="2" charset="2"/>
              </a:rPr>
              <a:t> </a:t>
            </a:r>
            <a:r>
              <a:rPr lang="en-US" dirty="0" err="1" smtClean="0">
                <a:sym typeface="Wingdings" pitchFamily="2" charset="2"/>
              </a:rPr>
              <a:t>reaksi</a:t>
            </a:r>
            <a:r>
              <a:rPr lang="en-US" dirty="0" smtClean="0">
                <a:sym typeface="Wingdings" pitchFamily="2" charset="2"/>
              </a:rPr>
              <a:t> </a:t>
            </a:r>
            <a:r>
              <a:rPr lang="en-US" dirty="0" err="1" smtClean="0">
                <a:sym typeface="Wingdings" pitchFamily="2" charset="2"/>
              </a:rPr>
              <a:t>kimiawi</a:t>
            </a:r>
            <a:r>
              <a:rPr lang="en-US" dirty="0" smtClean="0">
                <a:sym typeface="Wingdings" pitchFamily="2" charset="2"/>
              </a:rPr>
              <a:t> </a:t>
            </a:r>
            <a:r>
              <a:rPr lang="en-US" dirty="0" err="1" smtClean="0">
                <a:sym typeface="Wingdings" pitchFamily="2" charset="2"/>
              </a:rPr>
              <a:t>tubuh</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dirty="0" smtClean="0"/>
              <a:t>Ilustrasi skematik struktur DNA</a:t>
            </a:r>
            <a:endParaRPr lang="id-ID" sz="36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828800"/>
            <a:ext cx="4191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32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heel(1)">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a:bodyPr>
          <a:lstStyle/>
          <a:p>
            <a:r>
              <a:rPr lang="id-ID" sz="3600" dirty="0" smtClean="0"/>
              <a:t>Ekspresi gen</a:t>
            </a:r>
            <a:endParaRPr lang="id-ID" sz="3600" dirty="0"/>
          </a:p>
        </p:txBody>
      </p:sp>
      <p:pic>
        <p:nvPicPr>
          <p:cNvPr id="410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7239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789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wheel(1)">
                                      <p:cBhvr>
                                        <p:cTn id="12"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id-ID" sz="3600" dirty="0" smtClean="0"/>
              <a:t>Timbulnya variasi gen</a:t>
            </a:r>
            <a:endParaRPr lang="id-ID" sz="3600" dirty="0"/>
          </a:p>
        </p:txBody>
      </p:sp>
      <p:sp>
        <p:nvSpPr>
          <p:cNvPr id="3" name="Content Placeholder 2"/>
          <p:cNvSpPr>
            <a:spLocks noGrp="1"/>
          </p:cNvSpPr>
          <p:nvPr>
            <p:ph idx="1"/>
          </p:nvPr>
        </p:nvSpPr>
        <p:spPr>
          <a:xfrm>
            <a:off x="457200" y="990600"/>
            <a:ext cx="8229600" cy="5135563"/>
          </a:xfrm>
        </p:spPr>
        <p:txBody>
          <a:bodyPr>
            <a:normAutofit fontScale="85000" lnSpcReduction="20000"/>
          </a:bodyPr>
          <a:lstStyle/>
          <a:p>
            <a:r>
              <a:rPr lang="id-ID" b="1" dirty="0" smtClean="0"/>
              <a:t>Rekombinasi</a:t>
            </a:r>
          </a:p>
          <a:p>
            <a:r>
              <a:rPr lang="id-ID" dirty="0" smtClean="0"/>
              <a:t>Satu set gen baru, setengah bagian dari bapak dan setengah lagi dari ibu. Set gen yang baru ini menghasilkan karakteristik yang berbeda dari kedua orang tua.</a:t>
            </a:r>
          </a:p>
          <a:p>
            <a:r>
              <a:rPr lang="id-ID" b="1" dirty="0" smtClean="0"/>
              <a:t>Mutasi</a:t>
            </a:r>
            <a:r>
              <a:rPr lang="id-ID" dirty="0" smtClean="0"/>
              <a:t> </a:t>
            </a:r>
          </a:p>
          <a:p>
            <a:r>
              <a:rPr lang="id-ID" dirty="0" smtClean="0"/>
              <a:t>Mutasi </a:t>
            </a:r>
            <a:r>
              <a:rPr lang="id-ID" dirty="0"/>
              <a:t>merupakan perubahan organisasi materi genetik yang berupa gen atau kromosom dari suatu individu dan diwariskan kepada generasi berikutnya.</a:t>
            </a:r>
          </a:p>
          <a:p>
            <a:r>
              <a:rPr lang="id-ID" dirty="0"/>
              <a:t>Mutasi yang terjadi pada sel-sel gamet (sel kelamin) akan bersifat menurun, tetapi jika mutasi tersebut terjadi pada sel-sel somatik (sel tubuh) maka perubahan itu hanya terjadi pada individu tersebut dan tidak bersifat menurun.</a:t>
            </a:r>
          </a:p>
          <a:p>
            <a:endParaRPr lang="id-ID" dirty="0" smtClean="0"/>
          </a:p>
          <a:p>
            <a:endParaRPr lang="id-ID" dirty="0" smtClean="0"/>
          </a:p>
          <a:p>
            <a:pPr marL="0" indent="0">
              <a:buNone/>
            </a:pPr>
            <a:endParaRPr lang="id-ID" dirty="0"/>
          </a:p>
        </p:txBody>
      </p:sp>
    </p:spTree>
    <p:extLst>
      <p:ext uri="{BB962C8B-B14F-4D97-AF65-F5344CB8AC3E}">
        <p14:creationId xmlns:p14="http://schemas.microsoft.com/office/powerpoint/2010/main" val="283621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heel(1)">
                                      <p:cBhvr>
                                        <p:cTn id="21" dur="2000"/>
                                        <p:tgtEl>
                                          <p:spTgt spid="3">
                                            <p:txEl>
                                              <p:pRg st="3" end="3"/>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heel(1)">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4">
                    <a:lumMod val="20000"/>
                    <a:lumOff val="80000"/>
                  </a:schemeClr>
                </a:solidFill>
              </a:rPr>
              <a:t>       </a:t>
            </a:r>
            <a:r>
              <a:rPr lang="en-US" sz="4000" b="1" dirty="0" smtClean="0"/>
              <a:t>R E F E R E N S I</a:t>
            </a:r>
            <a:endParaRPr lang="en-US" sz="4000" b="1" dirty="0"/>
          </a:p>
        </p:txBody>
      </p:sp>
      <p:sp>
        <p:nvSpPr>
          <p:cNvPr id="3" name="Content Placeholder 2"/>
          <p:cNvSpPr>
            <a:spLocks noGrp="1"/>
          </p:cNvSpPr>
          <p:nvPr>
            <p:ph idx="1"/>
          </p:nvPr>
        </p:nvSpPr>
        <p:spPr>
          <a:xfrm>
            <a:off x="3133726" y="2214554"/>
            <a:ext cx="5724554" cy="3714776"/>
          </a:xfrm>
        </p:spPr>
        <p:txBody>
          <a:bodyPr/>
          <a:lstStyle/>
          <a:p>
            <a:pPr marL="0" indent="0" fontAlgn="auto">
              <a:spcAft>
                <a:spcPts val="0"/>
              </a:spcAft>
              <a:buClr>
                <a:schemeClr val="accent3"/>
              </a:buClr>
              <a:buNone/>
              <a:defRPr/>
            </a:pPr>
            <a:endParaRPr lang="en-US" sz="2400" dirty="0" smtClean="0">
              <a:solidFill>
                <a:srgbClr val="002060"/>
              </a:solidFill>
            </a:endParaRPr>
          </a:p>
          <a:p>
            <a:pPr marL="274320" indent="-274320" fontAlgn="auto">
              <a:spcAft>
                <a:spcPts val="0"/>
              </a:spcAft>
              <a:buClr>
                <a:schemeClr val="accent3"/>
              </a:buClr>
              <a:defRPr/>
            </a:pPr>
            <a:r>
              <a:rPr lang="en-US" sz="2400" dirty="0" err="1" smtClean="0">
                <a:solidFill>
                  <a:srgbClr val="002060"/>
                </a:solidFill>
              </a:rPr>
              <a:t>Kalat</a:t>
            </a:r>
            <a:r>
              <a:rPr lang="en-US" sz="2400" dirty="0" smtClean="0">
                <a:solidFill>
                  <a:srgbClr val="002060"/>
                </a:solidFill>
              </a:rPr>
              <a:t>. J.W. 2007. </a:t>
            </a:r>
            <a:r>
              <a:rPr lang="en-US" sz="2400" b="1" dirty="0" smtClean="0">
                <a:solidFill>
                  <a:srgbClr val="002060"/>
                </a:solidFill>
              </a:rPr>
              <a:t>Biological Psychology</a:t>
            </a:r>
            <a:r>
              <a:rPr lang="en-US" sz="2400" dirty="0" smtClean="0">
                <a:solidFill>
                  <a:srgbClr val="002060"/>
                </a:solidFill>
              </a:rPr>
              <a:t> 9</a:t>
            </a:r>
            <a:r>
              <a:rPr lang="en-US" sz="2400" baseline="30000" dirty="0" smtClean="0">
                <a:solidFill>
                  <a:srgbClr val="002060"/>
                </a:solidFill>
              </a:rPr>
              <a:t>th</a:t>
            </a:r>
            <a:r>
              <a:rPr lang="en-US" sz="2400" dirty="0" smtClean="0">
                <a:solidFill>
                  <a:srgbClr val="002060"/>
                </a:solidFill>
              </a:rPr>
              <a:t> Edition</a:t>
            </a:r>
            <a:r>
              <a:rPr lang="en-US" sz="2400" dirty="0">
                <a:solidFill>
                  <a:srgbClr val="002060"/>
                </a:solidFill>
              </a:rPr>
              <a:t>. USA : Thomson – Wadsworth</a:t>
            </a:r>
            <a:r>
              <a:rPr lang="en-US" sz="2400" dirty="0" smtClean="0">
                <a:solidFill>
                  <a:srgbClr val="002060"/>
                </a:solidFill>
              </a:rPr>
              <a:t>.</a:t>
            </a:r>
          </a:p>
          <a:p>
            <a:pPr marL="274320" indent="-274320" fontAlgn="auto">
              <a:spcAft>
                <a:spcPts val="0"/>
              </a:spcAft>
              <a:buClr>
                <a:schemeClr val="accent3"/>
              </a:buClr>
              <a:defRPr/>
            </a:pPr>
            <a:r>
              <a:rPr lang="en-US" sz="2400" dirty="0" err="1" smtClean="0">
                <a:solidFill>
                  <a:srgbClr val="002060"/>
                </a:solidFill>
              </a:rPr>
              <a:t>Salemba</a:t>
            </a:r>
            <a:r>
              <a:rPr lang="en-US" sz="2400" dirty="0" smtClean="0">
                <a:solidFill>
                  <a:srgbClr val="002060"/>
                </a:solidFill>
              </a:rPr>
              <a:t> </a:t>
            </a:r>
            <a:r>
              <a:rPr lang="en-US" sz="2400" dirty="0" err="1" smtClean="0">
                <a:solidFill>
                  <a:srgbClr val="002060"/>
                </a:solidFill>
              </a:rPr>
              <a:t>Humanika</a:t>
            </a:r>
            <a:r>
              <a:rPr lang="en-US" sz="2400" dirty="0" smtClean="0">
                <a:solidFill>
                  <a:srgbClr val="002060"/>
                </a:solidFill>
              </a:rPr>
              <a:t> (Indonesia)</a:t>
            </a:r>
          </a:p>
          <a:p>
            <a:pPr marL="274320" indent="-274320">
              <a:buClr>
                <a:schemeClr val="accent3"/>
              </a:buClr>
              <a:defRPr/>
            </a:pPr>
            <a:r>
              <a:rPr lang="en-US" sz="2400" dirty="0" smtClean="0">
                <a:solidFill>
                  <a:srgbClr val="002060"/>
                </a:solidFill>
              </a:rPr>
              <a:t>Carlson, </a:t>
            </a:r>
            <a:r>
              <a:rPr lang="en-US" sz="2400" dirty="0" err="1" smtClean="0">
                <a:solidFill>
                  <a:srgbClr val="002060"/>
                </a:solidFill>
              </a:rPr>
              <a:t>Neil.R</a:t>
            </a:r>
            <a:r>
              <a:rPr lang="en-US" sz="2400" dirty="0" smtClean="0">
                <a:solidFill>
                  <a:srgbClr val="002060"/>
                </a:solidFill>
              </a:rPr>
              <a:t>. 2013. </a:t>
            </a:r>
            <a:r>
              <a:rPr lang="en-US" sz="2400" dirty="0" err="1" smtClean="0">
                <a:solidFill>
                  <a:srgbClr val="002060"/>
                </a:solidFill>
              </a:rPr>
              <a:t>Fisiologi</a:t>
            </a:r>
            <a:r>
              <a:rPr lang="en-US" sz="2400" dirty="0" smtClean="0">
                <a:solidFill>
                  <a:srgbClr val="002060"/>
                </a:solidFill>
              </a:rPr>
              <a:t> </a:t>
            </a:r>
            <a:r>
              <a:rPr lang="en-US" sz="2400" dirty="0" err="1" smtClean="0">
                <a:solidFill>
                  <a:srgbClr val="002060"/>
                </a:solidFill>
              </a:rPr>
              <a:t>Perilaku</a:t>
            </a:r>
            <a:r>
              <a:rPr lang="en-US" sz="2400" dirty="0" smtClean="0">
                <a:solidFill>
                  <a:srgbClr val="002060"/>
                </a:solidFill>
              </a:rPr>
              <a:t>, </a:t>
            </a:r>
            <a:r>
              <a:rPr lang="en-US" sz="2400" dirty="0" err="1" smtClean="0">
                <a:solidFill>
                  <a:srgbClr val="002060"/>
                </a:solidFill>
              </a:rPr>
              <a:t>edisi</a:t>
            </a:r>
            <a:r>
              <a:rPr lang="en-US" sz="2400" dirty="0" smtClean="0">
                <a:solidFill>
                  <a:srgbClr val="002060"/>
                </a:solidFill>
              </a:rPr>
              <a:t> </a:t>
            </a:r>
            <a:r>
              <a:rPr lang="en-US" sz="2400" dirty="0" err="1" smtClean="0">
                <a:solidFill>
                  <a:srgbClr val="002060"/>
                </a:solidFill>
              </a:rPr>
              <a:t>kesebelas</a:t>
            </a:r>
            <a:r>
              <a:rPr lang="en-US" sz="2400" dirty="0" smtClean="0">
                <a:solidFill>
                  <a:srgbClr val="002060"/>
                </a:solidFill>
              </a:rPr>
              <a:t>, </a:t>
            </a:r>
            <a:r>
              <a:rPr lang="en-US" sz="2400" dirty="0" err="1" smtClean="0">
                <a:solidFill>
                  <a:srgbClr val="002060"/>
                </a:solidFill>
              </a:rPr>
              <a:t>jilid</a:t>
            </a:r>
            <a:r>
              <a:rPr lang="en-US" sz="2400" dirty="0" smtClean="0">
                <a:solidFill>
                  <a:srgbClr val="002060"/>
                </a:solidFill>
              </a:rPr>
              <a:t> 1 &amp;2 : </a:t>
            </a:r>
            <a:r>
              <a:rPr lang="en-US" sz="2400" dirty="0" err="1" smtClean="0">
                <a:solidFill>
                  <a:srgbClr val="002060"/>
                </a:solidFill>
              </a:rPr>
              <a:t>Erlangga</a:t>
            </a:r>
            <a:endParaRPr lang="en-US" sz="2400" smtClean="0">
              <a:solidFill>
                <a:srgbClr val="002060"/>
              </a:solidFill>
            </a:endParaRPr>
          </a:p>
          <a:p>
            <a:pPr marL="274320" indent="-274320" fontAlgn="auto">
              <a:spcAft>
                <a:spcPts val="0"/>
              </a:spcAft>
              <a:buClr>
                <a:schemeClr val="accent3"/>
              </a:buClr>
              <a:defRPr/>
            </a:pPr>
            <a:endParaRPr lang="en-US" sz="2400" dirty="0" smtClean="0">
              <a:solidFill>
                <a:srgbClr val="002060"/>
              </a:solidFill>
            </a:endParaRPr>
          </a:p>
          <a:p>
            <a:pPr marL="274320" indent="-274320" fontAlgn="auto">
              <a:spcAft>
                <a:spcPts val="0"/>
              </a:spcAft>
              <a:buClr>
                <a:schemeClr val="accent3"/>
              </a:buClr>
              <a:buNone/>
              <a:defRPr/>
            </a:pPr>
            <a:endParaRPr lang="en-US" dirty="0">
              <a:solidFill>
                <a:srgbClr val="002060"/>
              </a:solidFill>
            </a:endParaRPr>
          </a:p>
          <a:p>
            <a:pPr marL="0" lvl="0" indent="0" fontAlgn="auto">
              <a:spcAft>
                <a:spcPts val="0"/>
              </a:spcAft>
              <a:buClr>
                <a:schemeClr val="accent3"/>
              </a:buClr>
              <a:buNone/>
              <a:defRPr/>
            </a:pPr>
            <a:endParaRPr lang="en-US" sz="2400" dirty="0" smtClean="0">
              <a:solidFill>
                <a:srgbClr val="002060"/>
              </a:solidFill>
            </a:endParaRPr>
          </a:p>
          <a:p>
            <a:pPr marL="274320" lvl="0" indent="-274320" fontAlgn="auto">
              <a:spcAft>
                <a:spcPts val="0"/>
              </a:spcAft>
              <a:buClr>
                <a:schemeClr val="accent3"/>
              </a:buClr>
              <a:defRPr/>
            </a:pPr>
            <a:endParaRPr lang="id-ID" dirty="0" smtClean="0">
              <a:solidFill>
                <a:srgbClr val="000066"/>
              </a:solidFill>
            </a:endParaRPr>
          </a:p>
          <a:p>
            <a:pPr marL="274320" indent="-274320" fontAlgn="auto">
              <a:spcAft>
                <a:spcPts val="0"/>
              </a:spcAft>
              <a:buClr>
                <a:schemeClr val="accent3"/>
              </a:buClr>
              <a:defRPr/>
            </a:pPr>
            <a:endParaRPr lang="en-US" dirty="0" smtClean="0"/>
          </a:p>
          <a:p>
            <a:pPr marL="274320" lvl="0" indent="-274320" fontAlgn="auto">
              <a:spcAft>
                <a:spcPts val="0"/>
              </a:spcAft>
              <a:buClr>
                <a:schemeClr val="accent3"/>
              </a:buClr>
              <a:buNone/>
              <a:defRPr/>
            </a:pPr>
            <a:endParaRPr lang="id-ID" dirty="0" smtClean="0"/>
          </a:p>
          <a:p>
            <a:pPr marL="274320" indent="-274320" fontAlgn="auto">
              <a:spcAft>
                <a:spcPts val="0"/>
              </a:spcAft>
              <a:buClr>
                <a:schemeClr val="accent3"/>
              </a:buClr>
              <a:buNone/>
              <a:defRPr/>
            </a:pPr>
            <a:endParaRPr lang="en-US" dirty="0" smtClean="0">
              <a:solidFill>
                <a:schemeClr val="tx2">
                  <a:lumMod val="50000"/>
                </a:schemeClr>
              </a:solidFill>
            </a:endParaRPr>
          </a:p>
        </p:txBody>
      </p:sp>
      <p:sp>
        <p:nvSpPr>
          <p:cNvPr id="4" name="Slide Number Placeholder 3"/>
          <p:cNvSpPr>
            <a:spLocks noGrp="1"/>
          </p:cNvSpPr>
          <p:nvPr>
            <p:ph type="sldNum" sz="quarter" idx="12"/>
          </p:nvPr>
        </p:nvSpPr>
        <p:spPr/>
        <p:txBody>
          <a:bodyPr/>
          <a:lstStyle/>
          <a:p>
            <a:fld id="{93DE7047-76F6-417A-B48C-795247F59E2F}" type="slidenum">
              <a:rPr lang="en-US" smtClean="0"/>
              <a:pPr/>
              <a:t>2</a:t>
            </a:fld>
            <a:endParaRPr lang="en-US"/>
          </a:p>
        </p:txBody>
      </p:sp>
      <p:pic>
        <p:nvPicPr>
          <p:cNvPr id="19458" name="Picture 2" descr="Hasil gambar untuk penelitian biopsikologi"/>
          <p:cNvPicPr>
            <a:picLocks noChangeAspect="1" noChangeArrowheads="1"/>
          </p:cNvPicPr>
          <p:nvPr/>
        </p:nvPicPr>
        <p:blipFill>
          <a:blip r:embed="rId2"/>
          <a:srcRect/>
          <a:stretch>
            <a:fillRect/>
          </a:stretch>
        </p:blipFill>
        <p:spPr bwMode="auto">
          <a:xfrm>
            <a:off x="381000" y="1143000"/>
            <a:ext cx="1939925" cy="2271730"/>
          </a:xfrm>
          <a:prstGeom prst="rect">
            <a:avLst/>
          </a:prstGeom>
          <a:noFill/>
        </p:spPr>
      </p:pic>
      <p:pic>
        <p:nvPicPr>
          <p:cNvPr id="7" name="Picture 2" descr="Hasil gambar untuk fisiologi perilaku carlson"/>
          <p:cNvPicPr>
            <a:picLocks noChangeAspect="1" noChangeArrowheads="1"/>
          </p:cNvPicPr>
          <p:nvPr/>
        </p:nvPicPr>
        <p:blipFill>
          <a:blip r:embed="rId3" cstate="print"/>
          <a:srcRect/>
          <a:stretch>
            <a:fillRect/>
          </a:stretch>
        </p:blipFill>
        <p:spPr bwMode="auto">
          <a:xfrm>
            <a:off x="228600" y="4038600"/>
            <a:ext cx="2206625" cy="233203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Kromosom</a:t>
            </a:r>
            <a:r>
              <a:rPr lang="en-US" dirty="0" smtClean="0"/>
              <a:t> </a:t>
            </a:r>
            <a:r>
              <a:rPr lang="en-US" dirty="0" err="1" smtClean="0"/>
              <a:t>dan</a:t>
            </a:r>
            <a:r>
              <a:rPr lang="en-US" dirty="0" smtClean="0"/>
              <a:t> </a:t>
            </a:r>
            <a:r>
              <a:rPr lang="en-US" dirty="0" err="1" smtClean="0"/>
              <a:t>pindah</a:t>
            </a:r>
            <a:r>
              <a:rPr lang="en-US" dirty="0" smtClean="0"/>
              <a:t> </a:t>
            </a:r>
            <a:r>
              <a:rPr lang="en-US" dirty="0" err="1" smtClean="0"/>
              <a:t>silang</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905000"/>
            <a:ext cx="2566638" cy="395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486401" y="2286000"/>
            <a:ext cx="3429000" cy="1754326"/>
          </a:xfrm>
          <a:prstGeom prst="rect">
            <a:avLst/>
          </a:prstGeom>
          <a:noFill/>
        </p:spPr>
        <p:txBody>
          <a:bodyPr wrap="square" rtlCol="0">
            <a:spAutoFit/>
          </a:bodyPr>
          <a:lstStyle/>
          <a:p>
            <a:r>
              <a:rPr lang="en-US" dirty="0" err="1" smtClean="0"/>
              <a:t>Sepasang</a:t>
            </a:r>
            <a:r>
              <a:rPr lang="en-US" dirty="0" smtClean="0"/>
              <a:t> </a:t>
            </a:r>
            <a:r>
              <a:rPr lang="en-US" dirty="0" err="1" smtClean="0"/>
              <a:t>kromosom</a:t>
            </a:r>
            <a:r>
              <a:rPr lang="en-US" dirty="0" smtClean="0"/>
              <a:t> </a:t>
            </a:r>
            <a:r>
              <a:rPr lang="en-US" dirty="0" err="1" smtClean="0"/>
              <a:t>dalam</a:t>
            </a:r>
            <a:r>
              <a:rPr lang="en-US" dirty="0" smtClean="0"/>
              <a:t> </a:t>
            </a:r>
            <a:r>
              <a:rPr lang="en-US" dirty="0" err="1" smtClean="0"/>
              <a:t>proses</a:t>
            </a:r>
            <a:r>
              <a:rPr lang="en-US" dirty="0" smtClean="0"/>
              <a:t> </a:t>
            </a:r>
            <a:r>
              <a:rPr lang="en-US" dirty="0" err="1" smtClean="0"/>
              <a:t>reproduksi</a:t>
            </a:r>
            <a:r>
              <a:rPr lang="en-US" dirty="0" smtClean="0"/>
              <a:t> </a:t>
            </a:r>
            <a:r>
              <a:rPr lang="en-US" dirty="0" err="1" smtClean="0"/>
              <a:t>dapat</a:t>
            </a:r>
            <a:r>
              <a:rPr lang="en-US" dirty="0" smtClean="0"/>
              <a:t> </a:t>
            </a:r>
            <a:r>
              <a:rPr lang="en-US" dirty="0" err="1" smtClean="0"/>
              <a:t>mengalami</a:t>
            </a:r>
            <a:r>
              <a:rPr lang="en-US" dirty="0" smtClean="0"/>
              <a:t> </a:t>
            </a:r>
            <a:r>
              <a:rPr lang="en-US" dirty="0" err="1" smtClean="0"/>
              <a:t>patahan</a:t>
            </a:r>
            <a:r>
              <a:rPr lang="en-US" dirty="0" smtClean="0"/>
              <a:t> </a:t>
            </a:r>
            <a:r>
              <a:rPr lang="en-US" dirty="0" err="1" smtClean="0"/>
              <a:t>dan</a:t>
            </a:r>
            <a:r>
              <a:rPr lang="en-US" dirty="0" smtClean="0"/>
              <a:t> </a:t>
            </a:r>
            <a:r>
              <a:rPr lang="en-US" dirty="0" err="1" smtClean="0"/>
              <a:t>penyambungan</a:t>
            </a:r>
            <a:r>
              <a:rPr lang="en-US" dirty="0" smtClean="0"/>
              <a:t> </a:t>
            </a:r>
            <a:r>
              <a:rPr lang="en-US" dirty="0" err="1" smtClean="0"/>
              <a:t>ulang</a:t>
            </a:r>
            <a:r>
              <a:rPr lang="en-US" dirty="0" smtClean="0"/>
              <a:t> </a:t>
            </a:r>
            <a:r>
              <a:rPr lang="en-US" dirty="0" err="1" smtClean="0"/>
              <a:t>sehingga</a:t>
            </a:r>
            <a:r>
              <a:rPr lang="en-US" dirty="0" smtClean="0"/>
              <a:t> </a:t>
            </a:r>
            <a:r>
              <a:rPr lang="en-US" dirty="0" err="1" smtClean="0"/>
              <a:t>bagian</a:t>
            </a:r>
            <a:r>
              <a:rPr lang="en-US" dirty="0" smtClean="0"/>
              <a:t> </a:t>
            </a:r>
            <a:r>
              <a:rPr lang="en-US" dirty="0" err="1" smtClean="0"/>
              <a:t>satu</a:t>
            </a:r>
            <a:r>
              <a:rPr lang="en-US" dirty="0" smtClean="0"/>
              <a:t> </a:t>
            </a:r>
            <a:r>
              <a:rPr lang="en-US" dirty="0" err="1" smtClean="0"/>
              <a:t>dari</a:t>
            </a:r>
            <a:r>
              <a:rPr lang="en-US" dirty="0" smtClean="0"/>
              <a:t> </a:t>
            </a:r>
            <a:r>
              <a:rPr lang="en-US" dirty="0" err="1" smtClean="0"/>
              <a:t>kromosom</a:t>
            </a:r>
            <a:r>
              <a:rPr lang="en-US" dirty="0" smtClean="0"/>
              <a:t> yang </a:t>
            </a:r>
            <a:r>
              <a:rPr lang="en-US" dirty="0" err="1" smtClean="0"/>
              <a:t>satu</a:t>
            </a:r>
            <a:r>
              <a:rPr lang="en-US" dirty="0" smtClean="0"/>
              <a:t> </a:t>
            </a:r>
            <a:r>
              <a:rPr lang="en-US" dirty="0" err="1" smtClean="0"/>
              <a:t>tersambung</a:t>
            </a:r>
            <a:r>
              <a:rPr lang="en-US" dirty="0" smtClean="0"/>
              <a:t> </a:t>
            </a:r>
            <a:r>
              <a:rPr lang="en-US" dirty="0" err="1" smtClean="0"/>
              <a:t>dengan</a:t>
            </a:r>
            <a:r>
              <a:rPr lang="en-US" dirty="0" smtClean="0"/>
              <a:t> </a:t>
            </a:r>
            <a:r>
              <a:rPr lang="en-US" dirty="0" err="1" smtClean="0"/>
              <a:t>kromosom</a:t>
            </a:r>
            <a:r>
              <a:rPr lang="en-US" dirty="0" smtClean="0"/>
              <a:t> yang lain.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id-ID" sz="3200" dirty="0" smtClean="0"/>
              <a:t>Kromosom seks : Sex-linked genes &amp; sex-limited genes</a:t>
            </a:r>
            <a:endParaRPr lang="id-ID" sz="3200" dirty="0"/>
          </a:p>
        </p:txBody>
      </p:sp>
      <p:sp>
        <p:nvSpPr>
          <p:cNvPr id="3" name="Content Placeholder 2"/>
          <p:cNvSpPr>
            <a:spLocks noGrp="1"/>
          </p:cNvSpPr>
          <p:nvPr>
            <p:ph idx="1"/>
          </p:nvPr>
        </p:nvSpPr>
        <p:spPr>
          <a:xfrm>
            <a:off x="457200" y="1219200"/>
            <a:ext cx="8229600" cy="5638800"/>
          </a:xfrm>
        </p:spPr>
        <p:txBody>
          <a:bodyPr>
            <a:normAutofit fontScale="77500" lnSpcReduction="20000"/>
          </a:bodyPr>
          <a:lstStyle/>
          <a:p>
            <a:r>
              <a:rPr lang="id-ID" dirty="0" smtClean="0"/>
              <a:t>Kromosom ada 2 jenis : kromosom </a:t>
            </a:r>
            <a:r>
              <a:rPr lang="id-ID" b="1" dirty="0" smtClean="0"/>
              <a:t>autosom</a:t>
            </a:r>
            <a:r>
              <a:rPr lang="id-ID" dirty="0" smtClean="0"/>
              <a:t> dan </a:t>
            </a:r>
            <a:r>
              <a:rPr lang="id-ID" b="1" dirty="0" smtClean="0"/>
              <a:t>kromosom seks</a:t>
            </a:r>
            <a:r>
              <a:rPr lang="id-ID" dirty="0" smtClean="0"/>
              <a:t> (</a:t>
            </a:r>
            <a:r>
              <a:rPr lang="id-ID" b="1" dirty="0" smtClean="0"/>
              <a:t>gonosom</a:t>
            </a:r>
            <a:r>
              <a:rPr lang="id-ID" dirty="0" smtClean="0"/>
              <a:t>). </a:t>
            </a:r>
            <a:endParaRPr lang="id-ID" dirty="0"/>
          </a:p>
          <a:p>
            <a:r>
              <a:rPr lang="id-ID" dirty="0" smtClean="0"/>
              <a:t>Gen yang terdapat dalam kromosom autosom disebut gen autosom, gen yang terdapat dalam kromosom seks dikenal dengan gen terpaut kelamin (sex-linked genes)</a:t>
            </a:r>
          </a:p>
          <a:p>
            <a:r>
              <a:rPr lang="id-ID" dirty="0" smtClean="0"/>
              <a:t>Pada mamalia terdapat dua kromosom kelamin, yaitu Kromosom X dan kromosom Y.</a:t>
            </a:r>
          </a:p>
          <a:p>
            <a:r>
              <a:rPr lang="id-ID" dirty="0" smtClean="0"/>
              <a:t>Wanita memiliki dua kromosom X (XX) sedangkan pada pria memiliki satu kromosom X dan satu kromosom Y. </a:t>
            </a:r>
          </a:p>
          <a:p>
            <a:r>
              <a:rPr lang="id-ID" dirty="0" smtClean="0"/>
              <a:t>Kromosom Y berukuran kecil dan manusia hanya memiliki gen yang mengkode untuk 27 protein,  kromosom X memiliki gen yang mengkode 1.500 gen. Sehingga bila berbicara tentang</a:t>
            </a:r>
            <a:r>
              <a:rPr lang="id-ID" b="1" dirty="0" smtClean="0"/>
              <a:t> sex-linked genes (gen terpaut kelamin)</a:t>
            </a:r>
            <a:r>
              <a:rPr lang="id-ID" dirty="0" smtClean="0"/>
              <a:t>, biasanya yang dimaksud adalah kromosom X.</a:t>
            </a:r>
          </a:p>
          <a:p>
            <a:r>
              <a:rPr lang="id-ID" dirty="0" smtClean="0"/>
              <a:t>Contoh sex-linked gen adalah gen resesif buta warna merah dan hijau.</a:t>
            </a:r>
            <a:endParaRPr lang="id-ID" dirty="0"/>
          </a:p>
        </p:txBody>
      </p:sp>
    </p:spTree>
    <p:extLst>
      <p:ext uri="{BB962C8B-B14F-4D97-AF65-F5344CB8AC3E}">
        <p14:creationId xmlns:p14="http://schemas.microsoft.com/office/powerpoint/2010/main" val="183439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heel(1)">
                                      <p:cBhvr>
                                        <p:cTn id="21" dur="2000"/>
                                        <p:tgtEl>
                                          <p:spTgt spid="3">
                                            <p:txEl>
                                              <p:pRg st="3" end="3"/>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heel(1)">
                                      <p:cBhvr>
                                        <p:cTn id="24" dur="2000"/>
                                        <p:tgtEl>
                                          <p:spTgt spid="3">
                                            <p:txEl>
                                              <p:pRg st="4" end="4"/>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381000"/>
          </a:xfrm>
        </p:spPr>
        <p:txBody>
          <a:bodyPr>
            <a:normAutofit/>
          </a:bodyPr>
          <a:lstStyle/>
          <a:p>
            <a:pPr algn="l"/>
            <a:r>
              <a:rPr lang="id-ID" sz="1200" dirty="0" smtClean="0"/>
              <a:t>Kromosom seks</a:t>
            </a:r>
            <a:endParaRPr lang="id-ID" sz="1200" dirty="0"/>
          </a:p>
        </p:txBody>
      </p:sp>
      <p:sp>
        <p:nvSpPr>
          <p:cNvPr id="3" name="Content Placeholder 2"/>
          <p:cNvSpPr>
            <a:spLocks noGrp="1"/>
          </p:cNvSpPr>
          <p:nvPr>
            <p:ph idx="1"/>
          </p:nvPr>
        </p:nvSpPr>
        <p:spPr>
          <a:xfrm>
            <a:off x="457200" y="914400"/>
            <a:ext cx="8229600" cy="5211763"/>
          </a:xfrm>
        </p:spPr>
        <p:txBody>
          <a:bodyPr>
            <a:normAutofit/>
          </a:bodyPr>
          <a:lstStyle/>
          <a:p>
            <a:r>
              <a:rPr lang="id-ID" b="1" dirty="0" smtClean="0"/>
              <a:t>Sex-limited genes</a:t>
            </a:r>
            <a:r>
              <a:rPr lang="id-ID" dirty="0" smtClean="0"/>
              <a:t> terdapat pada kedua jenis kelamin , tetapi pengaruhnya hanya atau lebih besar pada salah satu jenis kelamin saja.</a:t>
            </a:r>
          </a:p>
          <a:p>
            <a:r>
              <a:rPr lang="id-ID" dirty="0" smtClean="0"/>
              <a:t>Contohnya : gen yang mengatur jumlah rambut dada pada pria, gen yang mengatur payudara pada wanita, dll.</a:t>
            </a:r>
          </a:p>
          <a:p>
            <a:r>
              <a:rPr lang="id-ID" dirty="0" smtClean="0"/>
              <a:t>Kedua jenis kelamin memiliki gen-gen tersebut tetapi aktivasi gen-gen tersebut tergantung pada hormon seks gen tersebut, hormon seks jantan atau hormon seks betina.                                              </a:t>
            </a:r>
            <a:endParaRPr lang="id-ID" dirty="0"/>
          </a:p>
        </p:txBody>
      </p:sp>
    </p:spTree>
    <p:extLst>
      <p:ext uri="{BB962C8B-B14F-4D97-AF65-F5344CB8AC3E}">
        <p14:creationId xmlns:p14="http://schemas.microsoft.com/office/powerpoint/2010/main" val="21216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Pewarisan</a:t>
            </a:r>
            <a:r>
              <a:rPr lang="en-US" dirty="0" smtClean="0"/>
              <a:t> </a:t>
            </a:r>
            <a:r>
              <a:rPr lang="en-US" dirty="0" err="1" smtClean="0"/>
              <a:t>sifat</a:t>
            </a:r>
            <a:r>
              <a:rPr lang="en-US" dirty="0" smtClean="0"/>
              <a:t> </a:t>
            </a:r>
            <a:r>
              <a:rPr lang="en-US" dirty="0" err="1" smtClean="0"/>
              <a:t>dan</a:t>
            </a:r>
            <a:r>
              <a:rPr lang="en-US" dirty="0" smtClean="0"/>
              <a:t> </a:t>
            </a:r>
            <a:r>
              <a:rPr lang="en-US" dirty="0" err="1" smtClean="0"/>
              <a:t>lingkungan</a:t>
            </a:r>
            <a:endParaRPr lang="en-US" dirty="0"/>
          </a:p>
        </p:txBody>
      </p:sp>
      <p:sp>
        <p:nvSpPr>
          <p:cNvPr id="3" name="Content Placeholder 2"/>
          <p:cNvSpPr>
            <a:spLocks noGrp="1"/>
          </p:cNvSpPr>
          <p:nvPr>
            <p:ph idx="1"/>
          </p:nvPr>
        </p:nvSpPr>
        <p:spPr>
          <a:xfrm>
            <a:off x="457200" y="1600200"/>
            <a:ext cx="8382000" cy="4724400"/>
          </a:xfrm>
        </p:spPr>
        <p:txBody>
          <a:bodyPr>
            <a:normAutofit fontScale="92500" lnSpcReduction="20000"/>
          </a:bodyPr>
          <a:lstStyle/>
          <a:p>
            <a:r>
              <a:rPr lang="en-US" dirty="0" err="1" smtClean="0"/>
              <a:t>Perilaku</a:t>
            </a:r>
            <a:r>
              <a:rPr lang="en-US" dirty="0" smtClean="0"/>
              <a:t> </a:t>
            </a:r>
            <a:r>
              <a:rPr lang="en-US" dirty="0" err="1" smtClean="0"/>
              <a:t>dipengaruhi</a:t>
            </a:r>
            <a:r>
              <a:rPr lang="en-US" dirty="0" smtClean="0"/>
              <a:t> </a:t>
            </a:r>
            <a:r>
              <a:rPr lang="en-US" dirty="0" err="1" smtClean="0"/>
              <a:t>pewarisan</a:t>
            </a:r>
            <a:r>
              <a:rPr lang="en-US" dirty="0" smtClean="0"/>
              <a:t> </a:t>
            </a:r>
            <a:r>
              <a:rPr lang="en-US" dirty="0" err="1" smtClean="0"/>
              <a:t>sifat</a:t>
            </a:r>
            <a:r>
              <a:rPr lang="en-US" dirty="0" smtClean="0"/>
              <a:t> (heritability) </a:t>
            </a:r>
            <a:r>
              <a:rPr lang="en-US" dirty="0" err="1" smtClean="0"/>
              <a:t>dan</a:t>
            </a:r>
            <a:r>
              <a:rPr lang="en-US" dirty="0" smtClean="0"/>
              <a:t> </a:t>
            </a:r>
            <a:r>
              <a:rPr lang="en-US" dirty="0" err="1" smtClean="0"/>
              <a:t>lingkungan</a:t>
            </a:r>
            <a:r>
              <a:rPr lang="en-US" dirty="0" smtClean="0"/>
              <a:t>.</a:t>
            </a:r>
          </a:p>
          <a:p>
            <a:r>
              <a:rPr lang="en-US" dirty="0" err="1" smtClean="0"/>
              <a:t>Bila</a:t>
            </a:r>
            <a:r>
              <a:rPr lang="en-US" dirty="0" smtClean="0"/>
              <a:t> v</a:t>
            </a:r>
            <a:r>
              <a:rPr lang="id-ID" dirty="0" smtClean="0"/>
              <a:t>ariasi karakteristik sangat tergantung pada pewarisan sifat berarti karakteristik tersebut memiliki tingkat pewarisan sifat (heritability) yang tinggi.</a:t>
            </a:r>
            <a:endParaRPr lang="en-US" dirty="0" smtClean="0"/>
          </a:p>
          <a:p>
            <a:r>
              <a:rPr lang="en-US" dirty="0" err="1" smtClean="0"/>
              <a:t>Hasil</a:t>
            </a:r>
            <a:r>
              <a:rPr lang="en-US" dirty="0" smtClean="0"/>
              <a:t> </a:t>
            </a:r>
            <a:r>
              <a:rPr lang="en-US" dirty="0" err="1" smtClean="0"/>
              <a:t>penelitian</a:t>
            </a:r>
            <a:r>
              <a:rPr lang="en-US" dirty="0" smtClean="0"/>
              <a:t> </a:t>
            </a:r>
            <a:r>
              <a:rPr lang="en-US" dirty="0" err="1" smtClean="0"/>
              <a:t>menunjukkan</a:t>
            </a:r>
            <a:r>
              <a:rPr lang="en-US" dirty="0" smtClean="0"/>
              <a:t> </a:t>
            </a:r>
            <a:r>
              <a:rPr lang="id-ID" dirty="0" smtClean="0"/>
              <a:t>perilaku yang memiliki tingkat heritability yang tinggi adalah : kesendirian (loneliness),  neurotisisme, menonton televisi dan perilaku sosial. Salah satu peril</a:t>
            </a:r>
            <a:r>
              <a:rPr lang="en-US" dirty="0" smtClean="0"/>
              <a:t>a</a:t>
            </a:r>
            <a:r>
              <a:rPr lang="id-ID" dirty="0" smtClean="0"/>
              <a:t>ku yang tidak menunjukkan pewarisan sifat : pilihan agama</a:t>
            </a: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458200" cy="6553200"/>
          </a:xfrm>
        </p:spPr>
        <p:txBody>
          <a:bodyPr>
            <a:normAutofit/>
          </a:bodyPr>
          <a:lstStyle/>
          <a:p>
            <a:r>
              <a:rPr lang="en-US" sz="2800" dirty="0" err="1" smtClean="0"/>
              <a:t>Kasus</a:t>
            </a:r>
            <a:r>
              <a:rPr lang="en-US" sz="2800" dirty="0" smtClean="0"/>
              <a:t> yang </a:t>
            </a:r>
            <a:r>
              <a:rPr lang="en-US" sz="2800" dirty="0" err="1" smtClean="0"/>
              <a:t>membiaskan</a:t>
            </a:r>
            <a:r>
              <a:rPr lang="en-US" sz="2800" dirty="0" smtClean="0"/>
              <a:t>  </a:t>
            </a:r>
            <a:r>
              <a:rPr lang="en-US" sz="2800" dirty="0" err="1" smtClean="0"/>
              <a:t>perbedaan</a:t>
            </a:r>
            <a:r>
              <a:rPr lang="en-US" sz="2800" dirty="0" smtClean="0"/>
              <a:t> </a:t>
            </a:r>
            <a:r>
              <a:rPr lang="en-US" sz="2800" dirty="0" err="1" smtClean="0"/>
              <a:t>antara</a:t>
            </a:r>
            <a:r>
              <a:rPr lang="en-US" sz="2800" dirty="0" smtClean="0"/>
              <a:t> </a:t>
            </a:r>
            <a:r>
              <a:rPr lang="en-US" sz="2800" dirty="0" err="1" smtClean="0"/>
              <a:t>pengaruh</a:t>
            </a:r>
            <a:r>
              <a:rPr lang="en-US" sz="2800" dirty="0" smtClean="0"/>
              <a:t> </a:t>
            </a:r>
            <a:r>
              <a:rPr lang="en-US" sz="2800" dirty="0" err="1" smtClean="0"/>
              <a:t>genetik</a:t>
            </a:r>
            <a:r>
              <a:rPr lang="en-US" sz="2800" dirty="0" smtClean="0"/>
              <a:t> </a:t>
            </a:r>
            <a:r>
              <a:rPr lang="en-US" sz="2800" dirty="0" err="1" smtClean="0"/>
              <a:t>dan</a:t>
            </a:r>
            <a:r>
              <a:rPr lang="en-US" sz="2800" dirty="0" smtClean="0"/>
              <a:t> </a:t>
            </a:r>
            <a:r>
              <a:rPr lang="en-US" sz="2800" dirty="0" err="1" smtClean="0"/>
              <a:t>lingkungan</a:t>
            </a:r>
            <a:endParaRPr lang="id-ID" sz="2800" dirty="0" smtClean="0"/>
          </a:p>
          <a:p>
            <a:r>
              <a:rPr lang="id-ID" sz="2800" dirty="0" smtClean="0"/>
              <a:t>1. </a:t>
            </a:r>
            <a:r>
              <a:rPr lang="en-US" sz="2800" dirty="0" smtClean="0"/>
              <a:t>P</a:t>
            </a:r>
            <a:r>
              <a:rPr lang="id-ID" sz="2800" dirty="0" smtClean="0"/>
              <a:t>engaruh gen dan lingkungan pranatal</a:t>
            </a:r>
            <a:endParaRPr lang="en-US" sz="2800" dirty="0" smtClean="0"/>
          </a:p>
          <a:p>
            <a:r>
              <a:rPr lang="en-US" sz="2800" dirty="0" smtClean="0"/>
              <a:t>2. </a:t>
            </a:r>
            <a:r>
              <a:rPr lang="en-US" sz="2800" dirty="0" err="1" smtClean="0"/>
              <a:t>Pengaruh</a:t>
            </a:r>
            <a:r>
              <a:rPr lang="en-US" sz="2800" dirty="0" smtClean="0"/>
              <a:t> </a:t>
            </a:r>
            <a:r>
              <a:rPr lang="en-US" sz="2800" dirty="0" err="1" smtClean="0"/>
              <a:t>lingkungan</a:t>
            </a:r>
            <a:r>
              <a:rPr lang="en-US" sz="2800" dirty="0" smtClean="0"/>
              <a:t> </a:t>
            </a:r>
            <a:r>
              <a:rPr lang="en-US" sz="2800" dirty="0" err="1" smtClean="0"/>
              <a:t>dapat</a:t>
            </a:r>
            <a:r>
              <a:rPr lang="en-US" sz="2800" dirty="0" smtClean="0"/>
              <a:t> </a:t>
            </a:r>
            <a:r>
              <a:rPr lang="en-US" sz="2800" dirty="0" err="1" smtClean="0"/>
              <a:t>menginaktivasi</a:t>
            </a:r>
            <a:r>
              <a:rPr lang="en-US" sz="2800" dirty="0" smtClean="0"/>
              <a:t> gen</a:t>
            </a:r>
            <a:endParaRPr lang="id-ID" sz="2800" dirty="0" smtClean="0"/>
          </a:p>
          <a:p>
            <a:r>
              <a:rPr lang="en-US" sz="2800" dirty="0" err="1" smtClean="0"/>
              <a:t>Secara</a:t>
            </a:r>
            <a:r>
              <a:rPr lang="en-US" sz="2800" dirty="0" smtClean="0"/>
              <a:t> </a:t>
            </a:r>
            <a:r>
              <a:rPr lang="en-US" sz="2800" dirty="0" err="1" smtClean="0"/>
              <a:t>tidak</a:t>
            </a:r>
            <a:r>
              <a:rPr lang="en-US" sz="2800" dirty="0" smtClean="0"/>
              <a:t> </a:t>
            </a:r>
            <a:r>
              <a:rPr lang="en-US" sz="2800" dirty="0" err="1" smtClean="0"/>
              <a:t>langsung</a:t>
            </a:r>
            <a:r>
              <a:rPr lang="en-US" sz="2800" dirty="0" smtClean="0"/>
              <a:t> gen </a:t>
            </a:r>
            <a:r>
              <a:rPr lang="en-US" sz="2800" dirty="0" err="1" smtClean="0"/>
              <a:t>dapat</a:t>
            </a:r>
            <a:r>
              <a:rPr lang="en-US" sz="2800" dirty="0" smtClean="0"/>
              <a:t> </a:t>
            </a:r>
            <a:r>
              <a:rPr lang="en-US" sz="2800" dirty="0" err="1" smtClean="0"/>
              <a:t>mempengaruhi</a:t>
            </a:r>
            <a:r>
              <a:rPr lang="en-US" sz="2800" dirty="0" smtClean="0"/>
              <a:t> </a:t>
            </a:r>
            <a:r>
              <a:rPr lang="en-US" sz="2800" dirty="0" err="1" smtClean="0"/>
              <a:t>perilaku</a:t>
            </a:r>
            <a:r>
              <a:rPr lang="en-US" sz="2800" dirty="0" smtClean="0"/>
              <a:t> </a:t>
            </a:r>
            <a:r>
              <a:rPr lang="en-US" sz="2800" dirty="0" err="1" smtClean="0"/>
              <a:t>dengan</a:t>
            </a:r>
            <a:r>
              <a:rPr lang="en-US" sz="2800" dirty="0" smtClean="0"/>
              <a:t> </a:t>
            </a:r>
            <a:r>
              <a:rPr lang="en-US" sz="2800" dirty="0" err="1" smtClean="0"/>
              <a:t>cara</a:t>
            </a:r>
            <a:r>
              <a:rPr lang="en-US" sz="2800" dirty="0" smtClean="0"/>
              <a:t> </a:t>
            </a:r>
            <a:r>
              <a:rPr lang="en-US" sz="2800" dirty="0" err="1" smtClean="0"/>
              <a:t>mengubah</a:t>
            </a:r>
            <a:r>
              <a:rPr lang="en-US" sz="2800" dirty="0" smtClean="0"/>
              <a:t> </a:t>
            </a:r>
            <a:r>
              <a:rPr lang="en-US" sz="2800" dirty="0" err="1" smtClean="0"/>
              <a:t>kondisi</a:t>
            </a:r>
            <a:r>
              <a:rPr lang="en-US" sz="2800" dirty="0" smtClean="0"/>
              <a:t> </a:t>
            </a:r>
            <a:r>
              <a:rPr lang="en-US" sz="2800" dirty="0" err="1" smtClean="0"/>
              <a:t>lingkungan</a:t>
            </a:r>
            <a:r>
              <a:rPr lang="en-US" sz="2800" dirty="0" smtClean="0"/>
              <a:t>, </a:t>
            </a:r>
            <a:r>
              <a:rPr lang="en-US" sz="2800" dirty="0" err="1" smtClean="0"/>
              <a:t>contoh</a:t>
            </a:r>
            <a:r>
              <a:rPr lang="en-US" sz="2800" dirty="0" smtClean="0"/>
              <a:t> </a:t>
            </a:r>
            <a:r>
              <a:rPr lang="en-US" sz="2800" dirty="0" err="1" smtClean="0"/>
              <a:t>fenomena</a:t>
            </a:r>
            <a:r>
              <a:rPr lang="en-US" sz="2800" dirty="0" smtClean="0"/>
              <a:t> multiplier effect </a:t>
            </a:r>
          </a:p>
          <a:p>
            <a:r>
              <a:rPr lang="en-US" sz="2800" dirty="0" smtClean="0"/>
              <a:t>G</a:t>
            </a:r>
            <a:r>
              <a:rPr lang="id-ID" sz="2800" dirty="0" smtClean="0"/>
              <a:t>en </a:t>
            </a:r>
            <a:r>
              <a:rPr lang="en-US" sz="2800" dirty="0" err="1" smtClean="0"/>
              <a:t>memberikan</a:t>
            </a:r>
            <a:r>
              <a:rPr lang="en-US" sz="2800" dirty="0" smtClean="0"/>
              <a:t> </a:t>
            </a:r>
            <a:r>
              <a:rPr lang="en-US" sz="2800" dirty="0" err="1" smtClean="0"/>
              <a:t>dasar</a:t>
            </a:r>
            <a:r>
              <a:rPr lang="en-US" sz="2800" dirty="0" smtClean="0"/>
              <a:t> </a:t>
            </a:r>
            <a:r>
              <a:rPr lang="en-US" sz="2800" dirty="0" err="1" smtClean="0"/>
              <a:t>awal</a:t>
            </a:r>
            <a:r>
              <a:rPr lang="en-US" sz="2800" dirty="0" smtClean="0"/>
              <a:t>, </a:t>
            </a:r>
            <a:r>
              <a:rPr lang="en-US" sz="2800" dirty="0" err="1" smtClean="0"/>
              <a:t>tetapi</a:t>
            </a:r>
            <a:r>
              <a:rPr lang="en-US" sz="2800" dirty="0" smtClean="0"/>
              <a:t> </a:t>
            </a:r>
            <a:r>
              <a:rPr lang="en-US" sz="2800" dirty="0" err="1" smtClean="0"/>
              <a:t>reaksi</a:t>
            </a:r>
            <a:r>
              <a:rPr lang="en-US" sz="2800" dirty="0" smtClean="0"/>
              <a:t> </a:t>
            </a:r>
            <a:r>
              <a:rPr lang="en-US" sz="2800" dirty="0" err="1" smtClean="0"/>
              <a:t>lingkungan</a:t>
            </a:r>
            <a:r>
              <a:rPr lang="en-US" sz="2800" dirty="0" smtClean="0"/>
              <a:t> </a:t>
            </a:r>
            <a:r>
              <a:rPr lang="en-US" sz="2800" dirty="0" err="1" smtClean="0"/>
              <a:t>memperbesarnya</a:t>
            </a:r>
            <a:endParaRPr lang="id-ID" sz="2800" dirty="0" smtClean="0"/>
          </a:p>
          <a:p>
            <a:endParaRPr lang="id-ID" sz="2800" dirty="0" smtClean="0"/>
          </a:p>
          <a:p>
            <a:r>
              <a:rPr lang="id-ID" dirty="0" smtClean="0"/>
              <a:t> </a:t>
            </a:r>
          </a:p>
          <a:p>
            <a:endParaRPr lang="id-ID" dirty="0"/>
          </a:p>
        </p:txBody>
      </p:sp>
      <p:sp>
        <p:nvSpPr>
          <p:cNvPr id="5" name="Oval 4"/>
          <p:cNvSpPr/>
          <p:nvPr/>
        </p:nvSpPr>
        <p:spPr>
          <a:xfrm>
            <a:off x="1030514" y="4542972"/>
            <a:ext cx="2093686" cy="13244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Pengaruh gen atau pranatal</a:t>
            </a:r>
            <a:endParaRPr lang="id-ID" dirty="0"/>
          </a:p>
        </p:txBody>
      </p:sp>
      <p:sp>
        <p:nvSpPr>
          <p:cNvPr id="6" name="Right Arrow 5"/>
          <p:cNvSpPr/>
          <p:nvPr/>
        </p:nvSpPr>
        <p:spPr>
          <a:xfrm>
            <a:off x="3403597" y="4784818"/>
            <a:ext cx="1473203" cy="202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Oval 6"/>
          <p:cNvSpPr/>
          <p:nvPr/>
        </p:nvSpPr>
        <p:spPr>
          <a:xfrm>
            <a:off x="5257800" y="4542972"/>
            <a:ext cx="2895600" cy="7910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Peningkatan tendensi akan sesuatu</a:t>
            </a:r>
            <a:endParaRPr lang="id-ID" dirty="0"/>
          </a:p>
        </p:txBody>
      </p:sp>
      <p:sp>
        <p:nvSpPr>
          <p:cNvPr id="8" name="Oval 7"/>
          <p:cNvSpPr/>
          <p:nvPr/>
        </p:nvSpPr>
        <p:spPr>
          <a:xfrm>
            <a:off x="5283200" y="5754914"/>
            <a:ext cx="3022600" cy="8744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Kondisi lingkungan yang mendukung</a:t>
            </a:r>
            <a:endParaRPr lang="id-ID" dirty="0"/>
          </a:p>
        </p:txBody>
      </p:sp>
      <p:sp>
        <p:nvSpPr>
          <p:cNvPr id="9" name="Curved Right Arrow 8"/>
          <p:cNvSpPr/>
          <p:nvPr/>
        </p:nvSpPr>
        <p:spPr>
          <a:xfrm flipV="1">
            <a:off x="4800600" y="5112110"/>
            <a:ext cx="457200" cy="1047130"/>
          </a:xfrm>
          <a:prstGeom prst="curvedRightArrow">
            <a:avLst>
              <a:gd name="adj1" fmla="val 11872"/>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0" name="Curved Left Arrow 9"/>
          <p:cNvSpPr/>
          <p:nvPr/>
        </p:nvSpPr>
        <p:spPr>
          <a:xfrm rot="21346068" flipV="1">
            <a:off x="8299441" y="4888696"/>
            <a:ext cx="387022" cy="11326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val="264420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id-ID" sz="3600" dirty="0" smtClean="0"/>
              <a:t>Modifikasi lingkungan</a:t>
            </a:r>
            <a:endParaRPr lang="id-ID" sz="3600" dirty="0"/>
          </a:p>
        </p:txBody>
      </p:sp>
      <p:sp>
        <p:nvSpPr>
          <p:cNvPr id="3" name="Content Placeholder 2"/>
          <p:cNvSpPr>
            <a:spLocks noGrp="1"/>
          </p:cNvSpPr>
          <p:nvPr>
            <p:ph idx="1"/>
          </p:nvPr>
        </p:nvSpPr>
        <p:spPr>
          <a:xfrm>
            <a:off x="457200" y="990600"/>
            <a:ext cx="8229600" cy="5867400"/>
          </a:xfrm>
        </p:spPr>
        <p:txBody>
          <a:bodyPr>
            <a:normAutofit/>
          </a:bodyPr>
          <a:lstStyle/>
          <a:p>
            <a:r>
              <a:rPr lang="id-ID" sz="2400" dirty="0" smtClean="0"/>
              <a:t>Sifat-sifat yang memiliki tingkat pewarisan sifat yang tinggi juga dapat diubah oleh lingkungan.</a:t>
            </a:r>
          </a:p>
          <a:p>
            <a:r>
              <a:rPr lang="id-ID" sz="2400" dirty="0" smtClean="0"/>
              <a:t>Contoh : kasus Fenilketonuria atau PKU  adalah ketidak mampuan genetis untuk memetabolisme asam amino fenilalanin, bila tidak dilakukan perawatan maka dapat terjadi akumulasi fenilalanin yang akan meracuni otak sehingga anak mengalami keterbelakangan mental, gelisah dan mudah tersinggung.</a:t>
            </a:r>
            <a:endParaRPr lang="id-ID"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733800"/>
            <a:ext cx="5867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47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wheel(1)">
                                      <p:cBhvr>
                                        <p:cTn id="20"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a:bodyPr>
          <a:lstStyle/>
          <a:p>
            <a:pPr algn="l"/>
            <a:r>
              <a:rPr lang="id-ID" sz="1400" dirty="0" smtClean="0"/>
              <a:t>Pewarisan sifat dan lingkungan</a:t>
            </a:r>
            <a:endParaRPr lang="id-ID" sz="1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895600"/>
            <a:ext cx="4327406"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507530" y="785018"/>
            <a:ext cx="8229600" cy="5364163"/>
          </a:xfrm>
        </p:spPr>
        <p:txBody>
          <a:bodyPr/>
          <a:lstStyle/>
          <a:p>
            <a:r>
              <a:rPr lang="id-ID" dirty="0" smtClean="0"/>
              <a:t>Gen resesif PKU banyak terdapat di Eropa  dibandingkan Asia bahkan di Afrika hampir tidak ada. Walaupun PKU melibatkan pewarisan sifat tetapi lingkungan dapat memodifikasinya</a:t>
            </a:r>
            <a:endParaRPr lang="id-ID" dirty="0"/>
          </a:p>
        </p:txBody>
      </p:sp>
    </p:spTree>
    <p:extLst>
      <p:ext uri="{BB962C8B-B14F-4D97-AF65-F5344CB8AC3E}">
        <p14:creationId xmlns:p14="http://schemas.microsoft.com/office/powerpoint/2010/main" val="36789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heel(1)">
                                      <p:cBhvr>
                                        <p:cTn id="1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Cara gen </a:t>
            </a:r>
            <a:r>
              <a:rPr lang="en-US" dirty="0" err="1" smtClean="0"/>
              <a:t>mempengaruhi</a:t>
            </a:r>
            <a:r>
              <a:rPr lang="en-US" dirty="0" smtClean="0"/>
              <a:t> </a:t>
            </a:r>
            <a:r>
              <a:rPr lang="en-US" dirty="0" err="1" smtClean="0"/>
              <a:t>perilaku</a:t>
            </a:r>
            <a:endParaRPr lang="en-US" dirty="0"/>
          </a:p>
        </p:txBody>
      </p:sp>
      <p:sp>
        <p:nvSpPr>
          <p:cNvPr id="3" name="Content Placeholder 2"/>
          <p:cNvSpPr>
            <a:spLocks noGrp="1"/>
          </p:cNvSpPr>
          <p:nvPr>
            <p:ph idx="1"/>
          </p:nvPr>
        </p:nvSpPr>
        <p:spPr/>
        <p:txBody>
          <a:bodyPr/>
          <a:lstStyle/>
          <a:p>
            <a:r>
              <a:rPr lang="id-ID" dirty="0" smtClean="0"/>
              <a:t>Gen memengaruhi perilaku secara langsung dengan mengendalikan senyawa kimia dalam otak.</a:t>
            </a:r>
            <a:endParaRPr lang="en-US" dirty="0" smtClean="0"/>
          </a:p>
          <a:p>
            <a:r>
              <a:rPr lang="id-ID" dirty="0" smtClean="0"/>
              <a:t>Gen mempengaruhi perilaku secara tidak langsung dengan cara mengubah karakteristik lain pada tubuh sehingga mempengaruhi bagaimana orang memperlakukan kita.</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err="1" smtClean="0"/>
              <a:t>Evolusi</a:t>
            </a:r>
            <a:r>
              <a:rPr lang="en-US" dirty="0" smtClean="0"/>
              <a:t> </a:t>
            </a:r>
            <a:r>
              <a:rPr lang="en-US" dirty="0" err="1" smtClean="0"/>
              <a:t>perilaku</a:t>
            </a:r>
            <a:endParaRPr lang="en-US" dirty="0"/>
          </a:p>
        </p:txBody>
      </p:sp>
      <p:sp>
        <p:nvSpPr>
          <p:cNvPr id="3" name="Content Placeholder 2"/>
          <p:cNvSpPr>
            <a:spLocks noGrp="1"/>
          </p:cNvSpPr>
          <p:nvPr>
            <p:ph idx="1"/>
          </p:nvPr>
        </p:nvSpPr>
        <p:spPr>
          <a:xfrm>
            <a:off x="457200" y="990600"/>
            <a:ext cx="8229600" cy="5135563"/>
          </a:xfrm>
        </p:spPr>
        <p:txBody>
          <a:bodyPr>
            <a:normAutofit fontScale="85000" lnSpcReduction="10000"/>
          </a:bodyPr>
          <a:lstStyle/>
          <a:p>
            <a:r>
              <a:rPr lang="en-US" dirty="0" err="1" smtClean="0"/>
              <a:t>Setiap</a:t>
            </a:r>
            <a:r>
              <a:rPr lang="en-US" dirty="0" smtClean="0"/>
              <a:t> gen </a:t>
            </a:r>
            <a:r>
              <a:rPr lang="en-US" dirty="0" err="1" smtClean="0"/>
              <a:t>akan</a:t>
            </a:r>
            <a:r>
              <a:rPr lang="en-US" dirty="0" smtClean="0"/>
              <a:t> </a:t>
            </a:r>
            <a:r>
              <a:rPr lang="en-US" dirty="0" err="1" smtClean="0"/>
              <a:t>berevolusi</a:t>
            </a:r>
            <a:r>
              <a:rPr lang="en-US" dirty="0" smtClean="0"/>
              <a:t> </a:t>
            </a:r>
            <a:r>
              <a:rPr lang="en-US" dirty="0" err="1" smtClean="0"/>
              <a:t>melalui</a:t>
            </a:r>
            <a:r>
              <a:rPr lang="en-US" dirty="0" smtClean="0"/>
              <a:t> </a:t>
            </a:r>
            <a:r>
              <a:rPr lang="en-US" dirty="0" err="1" smtClean="0"/>
              <a:t>seleksi</a:t>
            </a:r>
            <a:r>
              <a:rPr lang="en-US" dirty="0" smtClean="0"/>
              <a:t> </a:t>
            </a:r>
            <a:r>
              <a:rPr lang="en-US" dirty="0" err="1" smtClean="0"/>
              <a:t>alam</a:t>
            </a:r>
            <a:endParaRPr lang="en-US" dirty="0" smtClean="0"/>
          </a:p>
          <a:p>
            <a:r>
              <a:rPr lang="en-US" dirty="0" err="1" smtClean="0"/>
              <a:t>Evolusi</a:t>
            </a:r>
            <a:r>
              <a:rPr lang="en-US" dirty="0" smtClean="0"/>
              <a:t> </a:t>
            </a:r>
            <a:r>
              <a:rPr lang="en-US" dirty="0" err="1" smtClean="0"/>
              <a:t>adalah</a:t>
            </a:r>
            <a:r>
              <a:rPr lang="en-US" dirty="0" smtClean="0"/>
              <a:t> </a:t>
            </a:r>
            <a:r>
              <a:rPr lang="en-US" dirty="0" err="1" smtClean="0"/>
              <a:t>perubahan</a:t>
            </a:r>
            <a:r>
              <a:rPr lang="en-US" dirty="0" smtClean="0"/>
              <a:t> </a:t>
            </a:r>
            <a:r>
              <a:rPr lang="en-US" dirty="0" err="1" smtClean="0"/>
              <a:t>frekuensi</a:t>
            </a:r>
            <a:r>
              <a:rPr lang="en-US" dirty="0" smtClean="0"/>
              <a:t> gen </a:t>
            </a:r>
            <a:r>
              <a:rPr lang="en-US" dirty="0" err="1" smtClean="0"/>
              <a:t>di</a:t>
            </a:r>
            <a:r>
              <a:rPr lang="en-US" dirty="0" smtClean="0"/>
              <a:t> </a:t>
            </a:r>
            <a:r>
              <a:rPr lang="en-US" dirty="0" err="1" smtClean="0"/>
              <a:t>dalam</a:t>
            </a:r>
            <a:r>
              <a:rPr lang="en-US" dirty="0" smtClean="0"/>
              <a:t> </a:t>
            </a:r>
            <a:r>
              <a:rPr lang="en-US" dirty="0" err="1" smtClean="0"/>
              <a:t>satu</a:t>
            </a:r>
            <a:r>
              <a:rPr lang="en-US" dirty="0" smtClean="0"/>
              <a:t> </a:t>
            </a:r>
            <a:r>
              <a:rPr lang="en-US" dirty="0" err="1" smtClean="0"/>
              <a:t>populasi</a:t>
            </a:r>
            <a:r>
              <a:rPr lang="en-US" dirty="0" smtClean="0"/>
              <a:t> yang </a:t>
            </a:r>
            <a:r>
              <a:rPr lang="en-US" dirty="0" err="1" smtClean="0"/>
              <a:t>terjadi</a:t>
            </a:r>
            <a:r>
              <a:rPr lang="en-US" dirty="0" smtClean="0"/>
              <a:t> </a:t>
            </a:r>
            <a:r>
              <a:rPr lang="en-US" dirty="0" err="1" smtClean="0"/>
              <a:t>dari</a:t>
            </a:r>
            <a:r>
              <a:rPr lang="en-US" dirty="0" smtClean="0"/>
              <a:t> </a:t>
            </a:r>
            <a:r>
              <a:rPr lang="en-US" dirty="0" err="1" smtClean="0"/>
              <a:t>generasi</a:t>
            </a:r>
            <a:r>
              <a:rPr lang="en-US" dirty="0" smtClean="0"/>
              <a:t> </a:t>
            </a:r>
            <a:r>
              <a:rPr lang="en-US" dirty="0" err="1" smtClean="0"/>
              <a:t>ke</a:t>
            </a:r>
            <a:r>
              <a:rPr lang="en-US" dirty="0" smtClean="0"/>
              <a:t> </a:t>
            </a:r>
            <a:r>
              <a:rPr lang="en-US" dirty="0" err="1" smtClean="0"/>
              <a:t>generasi</a:t>
            </a:r>
            <a:endParaRPr lang="en-US" dirty="0" smtClean="0"/>
          </a:p>
          <a:p>
            <a:r>
              <a:rPr lang="en-US" dirty="0" err="1" smtClean="0"/>
              <a:t>Bila</a:t>
            </a:r>
            <a:r>
              <a:rPr lang="en-US" dirty="0" smtClean="0"/>
              <a:t> </a:t>
            </a:r>
            <a:r>
              <a:rPr lang="en-US" dirty="0" err="1" smtClean="0"/>
              <a:t>spesies</a:t>
            </a:r>
            <a:r>
              <a:rPr lang="en-US" dirty="0" smtClean="0"/>
              <a:t> </a:t>
            </a:r>
            <a:r>
              <a:rPr lang="en-US" dirty="0" err="1" smtClean="0"/>
              <a:t>berevolusi</a:t>
            </a:r>
            <a:r>
              <a:rPr lang="en-US" dirty="0" smtClean="0"/>
              <a:t> </a:t>
            </a:r>
            <a:r>
              <a:rPr lang="en-US" dirty="0" err="1" smtClean="0"/>
              <a:t>maka</a:t>
            </a:r>
            <a:r>
              <a:rPr lang="en-US" dirty="0" smtClean="0"/>
              <a:t> </a:t>
            </a:r>
            <a:r>
              <a:rPr lang="en-US" dirty="0" err="1" smtClean="0"/>
              <a:t>telah</a:t>
            </a:r>
            <a:r>
              <a:rPr lang="en-US" dirty="0" smtClean="0"/>
              <a:t> </a:t>
            </a:r>
            <a:r>
              <a:rPr lang="en-US" dirty="0" err="1" smtClean="0"/>
              <a:t>berhasil</a:t>
            </a:r>
            <a:r>
              <a:rPr lang="en-US" dirty="0" smtClean="0"/>
              <a:t> </a:t>
            </a:r>
            <a:r>
              <a:rPr lang="en-US" dirty="0" err="1" smtClean="0"/>
              <a:t>dalam</a:t>
            </a:r>
            <a:r>
              <a:rPr lang="en-US" dirty="0" smtClean="0"/>
              <a:t> </a:t>
            </a:r>
            <a:r>
              <a:rPr lang="en-US" dirty="0" err="1" smtClean="0"/>
              <a:t>reproduksi</a:t>
            </a:r>
            <a:r>
              <a:rPr lang="en-US" dirty="0" smtClean="0"/>
              <a:t> </a:t>
            </a:r>
            <a:r>
              <a:rPr lang="en-US" dirty="0" err="1" smtClean="0"/>
              <a:t>dari</a:t>
            </a:r>
            <a:r>
              <a:rPr lang="en-US" dirty="0" smtClean="0"/>
              <a:t> </a:t>
            </a:r>
            <a:r>
              <a:rPr lang="en-US" dirty="0" err="1" smtClean="0"/>
              <a:t>satu</a:t>
            </a:r>
            <a:r>
              <a:rPr lang="en-US" dirty="0" smtClean="0"/>
              <a:t> </a:t>
            </a:r>
            <a:r>
              <a:rPr lang="en-US" dirty="0" err="1" smtClean="0"/>
              <a:t>generasi</a:t>
            </a:r>
            <a:r>
              <a:rPr lang="en-US" dirty="0" smtClean="0"/>
              <a:t> </a:t>
            </a:r>
            <a:r>
              <a:rPr lang="en-US" dirty="0" err="1" smtClean="0"/>
              <a:t>ke</a:t>
            </a:r>
            <a:r>
              <a:rPr lang="en-US" dirty="0" smtClean="0"/>
              <a:t> </a:t>
            </a:r>
            <a:r>
              <a:rPr lang="en-US" dirty="0" err="1" smtClean="0"/>
              <a:t>generasi</a:t>
            </a:r>
            <a:r>
              <a:rPr lang="en-US" dirty="0" smtClean="0"/>
              <a:t> </a:t>
            </a:r>
            <a:r>
              <a:rPr lang="en-US" dirty="0" err="1" smtClean="0"/>
              <a:t>berikutnya</a:t>
            </a:r>
            <a:r>
              <a:rPr lang="en-US" dirty="0" smtClean="0"/>
              <a:t>.</a:t>
            </a:r>
          </a:p>
          <a:p>
            <a:r>
              <a:rPr lang="en-US" dirty="0" err="1" smtClean="0"/>
              <a:t>Adanya</a:t>
            </a:r>
            <a:r>
              <a:rPr lang="en-US" dirty="0" smtClean="0"/>
              <a:t> </a:t>
            </a:r>
            <a:r>
              <a:rPr lang="en-US" dirty="0" err="1" smtClean="0"/>
              <a:t>mutasi</a:t>
            </a:r>
            <a:r>
              <a:rPr lang="en-US" dirty="0" smtClean="0"/>
              <a:t> </a:t>
            </a:r>
            <a:r>
              <a:rPr lang="en-US" dirty="0" err="1" smtClean="0"/>
              <a:t>dan</a:t>
            </a:r>
            <a:r>
              <a:rPr lang="en-US" dirty="0" smtClean="0"/>
              <a:t> </a:t>
            </a:r>
            <a:r>
              <a:rPr lang="en-US" dirty="0" err="1" smtClean="0"/>
              <a:t>rekombinasi</a:t>
            </a:r>
            <a:r>
              <a:rPr lang="en-US" dirty="0" smtClean="0"/>
              <a:t> gen </a:t>
            </a:r>
            <a:r>
              <a:rPr lang="en-US" dirty="0" err="1" smtClean="0"/>
              <a:t>akan</a:t>
            </a:r>
            <a:r>
              <a:rPr lang="en-US" dirty="0" smtClean="0"/>
              <a:t> </a:t>
            </a:r>
            <a:r>
              <a:rPr lang="en-US" dirty="0" err="1" smtClean="0"/>
              <a:t>menghasilkan</a:t>
            </a:r>
            <a:r>
              <a:rPr lang="en-US" dirty="0" smtClean="0"/>
              <a:t> </a:t>
            </a:r>
            <a:r>
              <a:rPr lang="en-US" dirty="0" err="1" smtClean="0"/>
              <a:t>variasi</a:t>
            </a:r>
            <a:r>
              <a:rPr lang="en-US" dirty="0" smtClean="0"/>
              <a:t> yang </a:t>
            </a:r>
            <a:r>
              <a:rPr lang="en-US" dirty="0" err="1" smtClean="0"/>
              <a:t>diturunkan</a:t>
            </a:r>
            <a:r>
              <a:rPr lang="en-US" dirty="0" smtClean="0"/>
              <a:t> yang </a:t>
            </a:r>
            <a:r>
              <a:rPr lang="en-US" dirty="0" err="1" smtClean="0"/>
              <a:t>akan</a:t>
            </a:r>
            <a:r>
              <a:rPr lang="en-US" dirty="0" smtClean="0"/>
              <a:t> </a:t>
            </a:r>
            <a:r>
              <a:rPr lang="en-US" dirty="0" err="1" smtClean="0"/>
              <a:t>meningkatkan</a:t>
            </a:r>
            <a:r>
              <a:rPr lang="en-US" dirty="0" smtClean="0"/>
              <a:t> </a:t>
            </a:r>
            <a:r>
              <a:rPr lang="en-US" dirty="0" err="1" smtClean="0"/>
              <a:t>atau</a:t>
            </a:r>
            <a:r>
              <a:rPr lang="en-US" dirty="0" smtClean="0"/>
              <a:t> </a:t>
            </a:r>
            <a:r>
              <a:rPr lang="en-US" dirty="0" err="1" smtClean="0"/>
              <a:t>menurunkan</a:t>
            </a:r>
            <a:r>
              <a:rPr lang="en-US" dirty="0" smtClean="0"/>
              <a:t> </a:t>
            </a:r>
            <a:r>
              <a:rPr lang="en-US" dirty="0" err="1" smtClean="0"/>
              <a:t>bagaimana</a:t>
            </a:r>
            <a:r>
              <a:rPr lang="en-US" dirty="0" smtClean="0"/>
              <a:t> </a:t>
            </a:r>
            <a:r>
              <a:rPr lang="en-US" dirty="0" err="1" smtClean="0"/>
              <a:t>individu</a:t>
            </a:r>
            <a:r>
              <a:rPr lang="en-US" dirty="0" smtClean="0"/>
              <a:t> </a:t>
            </a:r>
            <a:r>
              <a:rPr lang="en-US" dirty="0" err="1" smtClean="0"/>
              <a:t>bertahan</a:t>
            </a:r>
            <a:r>
              <a:rPr lang="en-US" dirty="0" smtClean="0"/>
              <a:t> </a:t>
            </a:r>
            <a:r>
              <a:rPr lang="en-US" dirty="0" err="1" smtClean="0"/>
              <a:t>hidup</a:t>
            </a:r>
            <a:r>
              <a:rPr lang="en-US" dirty="0" smtClean="0"/>
              <a:t> </a:t>
            </a:r>
            <a:r>
              <a:rPr lang="en-US" dirty="0" err="1" smtClean="0"/>
              <a:t>dan</a:t>
            </a:r>
            <a:r>
              <a:rPr lang="en-US" dirty="0" smtClean="0"/>
              <a:t> </a:t>
            </a:r>
            <a:r>
              <a:rPr lang="en-US" dirty="0" err="1" smtClean="0"/>
              <a:t>bereproduksi</a:t>
            </a:r>
            <a:endParaRPr lang="en-US" dirty="0" smtClean="0"/>
          </a:p>
          <a:p>
            <a:r>
              <a:rPr lang="en-US" dirty="0" err="1" smtClean="0"/>
              <a:t>Individu</a:t>
            </a:r>
            <a:r>
              <a:rPr lang="en-US" dirty="0" smtClean="0"/>
              <a:t> yang </a:t>
            </a:r>
            <a:r>
              <a:rPr lang="en-US" dirty="0" err="1" smtClean="0"/>
              <a:t>memiliki</a:t>
            </a:r>
            <a:r>
              <a:rPr lang="en-US" dirty="0" smtClean="0"/>
              <a:t> </a:t>
            </a:r>
            <a:r>
              <a:rPr lang="en-US" dirty="0" err="1" smtClean="0"/>
              <a:t>tingkat</a:t>
            </a:r>
            <a:r>
              <a:rPr lang="en-US" dirty="0" smtClean="0"/>
              <a:t> </a:t>
            </a:r>
            <a:r>
              <a:rPr lang="en-US" dirty="0" err="1" smtClean="0"/>
              <a:t>keberhasilan</a:t>
            </a:r>
            <a:r>
              <a:rPr lang="en-US" dirty="0" smtClean="0"/>
              <a:t> </a:t>
            </a:r>
            <a:r>
              <a:rPr lang="en-US" dirty="0" err="1" smtClean="0"/>
              <a:t>reproduksi</a:t>
            </a:r>
            <a:r>
              <a:rPr lang="en-US" dirty="0" smtClean="0"/>
              <a:t> </a:t>
            </a:r>
            <a:r>
              <a:rPr lang="en-US" dirty="0" err="1" smtClean="0"/>
              <a:t>akan</a:t>
            </a:r>
            <a:r>
              <a:rPr lang="en-US" dirty="0" smtClean="0"/>
              <a:t> </a:t>
            </a:r>
            <a:r>
              <a:rPr lang="en-US" dirty="0" err="1" smtClean="0"/>
              <a:t>menurunkan</a:t>
            </a:r>
            <a:r>
              <a:rPr lang="en-US" dirty="0" smtClean="0"/>
              <a:t> gen </a:t>
            </a:r>
            <a:r>
              <a:rPr lang="en-US" dirty="0" err="1" smtClean="0"/>
              <a:t>mereka</a:t>
            </a:r>
            <a:r>
              <a:rPr lang="en-US" dirty="0" smtClean="0"/>
              <a:t> </a:t>
            </a:r>
            <a:r>
              <a:rPr lang="en-US" dirty="0" err="1" smtClean="0"/>
              <a:t>menjadi</a:t>
            </a:r>
            <a:r>
              <a:rPr lang="en-US" dirty="0" smtClean="0"/>
              <a:t> </a:t>
            </a:r>
            <a:r>
              <a:rPr lang="en-US" dirty="0" err="1" smtClean="0"/>
              <a:t>lebih</a:t>
            </a:r>
            <a:r>
              <a:rPr lang="en-US" dirty="0" smtClean="0"/>
              <a:t> </a:t>
            </a:r>
            <a:r>
              <a:rPr lang="en-US" dirty="0" err="1" smtClean="0"/>
              <a:t>tinggi</a:t>
            </a:r>
            <a:r>
              <a:rPr lang="en-US" dirty="0" smtClean="0"/>
              <a:t>.</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id-ID" sz="3600" dirty="0" smtClean="0"/>
              <a:t>Psikologi evolusi</a:t>
            </a:r>
            <a:endParaRPr lang="id-ID" sz="3600" dirty="0"/>
          </a:p>
        </p:txBody>
      </p:sp>
      <p:sp>
        <p:nvSpPr>
          <p:cNvPr id="3" name="Content Placeholder 2"/>
          <p:cNvSpPr>
            <a:spLocks noGrp="1"/>
          </p:cNvSpPr>
          <p:nvPr>
            <p:ph idx="1"/>
          </p:nvPr>
        </p:nvSpPr>
        <p:spPr>
          <a:xfrm>
            <a:off x="457200" y="914400"/>
            <a:ext cx="8229600" cy="5211763"/>
          </a:xfrm>
        </p:spPr>
        <p:txBody>
          <a:bodyPr/>
          <a:lstStyle/>
          <a:p>
            <a:r>
              <a:rPr lang="id-ID" dirty="0"/>
              <a:t> Psikologi evolusi atau sosiobiologi membahas bagaimana suatu perilaku berevolusi, terutama perilaku sosial</a:t>
            </a:r>
            <a:r>
              <a:rPr lang="id-ID" dirty="0" smtClean="0"/>
              <a:t>.</a:t>
            </a:r>
          </a:p>
          <a:p>
            <a:r>
              <a:rPr lang="id-ID" dirty="0" smtClean="0"/>
              <a:t>Penekanan studi pada penjelasan evolusi dan fungsional yaitu perilaku yang ada pada leluhur kita dan mengapa seleksi alam menyeleksi kecenderungan perilaku tertentu</a:t>
            </a:r>
          </a:p>
          <a:p>
            <a:r>
              <a:rPr lang="id-ID" dirty="0" smtClean="0"/>
              <a:t>Contohnya : perilaku altruistik, sebuah tindakan yang menguntungkan orang lain selain dirinya sendiri.  </a:t>
            </a:r>
            <a:endParaRPr lang="id-ID" dirty="0"/>
          </a:p>
          <a:p>
            <a:endParaRPr lang="id-ID" dirty="0"/>
          </a:p>
        </p:txBody>
      </p:sp>
    </p:spTree>
    <p:extLst>
      <p:ext uri="{BB962C8B-B14F-4D97-AF65-F5344CB8AC3E}">
        <p14:creationId xmlns:p14="http://schemas.microsoft.com/office/powerpoint/2010/main" val="165946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4">
                    <a:lumMod val="20000"/>
                    <a:lumOff val="80000"/>
                  </a:schemeClr>
                </a:solidFill>
              </a:rPr>
              <a:t>       </a:t>
            </a:r>
            <a:r>
              <a:rPr lang="en-US" sz="4000" b="1" dirty="0" smtClean="0"/>
              <a:t>R E F E R E N S I</a:t>
            </a:r>
            <a:endParaRPr lang="en-US" sz="4000" b="1" dirty="0"/>
          </a:p>
        </p:txBody>
      </p:sp>
      <p:sp>
        <p:nvSpPr>
          <p:cNvPr id="3" name="Content Placeholder 2"/>
          <p:cNvSpPr>
            <a:spLocks noGrp="1"/>
          </p:cNvSpPr>
          <p:nvPr>
            <p:ph idx="1"/>
          </p:nvPr>
        </p:nvSpPr>
        <p:spPr>
          <a:xfrm>
            <a:off x="3124200" y="1447800"/>
            <a:ext cx="5724554" cy="3714776"/>
          </a:xfrm>
        </p:spPr>
        <p:txBody>
          <a:bodyPr/>
          <a:lstStyle/>
          <a:p>
            <a:pPr marL="274320" indent="-274320">
              <a:buClr>
                <a:schemeClr val="accent3"/>
              </a:buClr>
              <a:defRPr/>
            </a:pPr>
            <a:r>
              <a:rPr lang="en-US" sz="2400" dirty="0" err="1">
                <a:solidFill>
                  <a:srgbClr val="002060"/>
                </a:solidFill>
              </a:rPr>
              <a:t>Pinel</a:t>
            </a:r>
            <a:r>
              <a:rPr lang="en-US" sz="2400" dirty="0">
                <a:solidFill>
                  <a:srgbClr val="002060"/>
                </a:solidFill>
              </a:rPr>
              <a:t>, John P.J., 2009. </a:t>
            </a:r>
            <a:r>
              <a:rPr lang="en-US" sz="2400" b="1" dirty="0" err="1">
                <a:solidFill>
                  <a:srgbClr val="002060"/>
                </a:solidFill>
              </a:rPr>
              <a:t>Biopsikologi</a:t>
            </a:r>
            <a:r>
              <a:rPr lang="en-US" sz="2400" dirty="0">
                <a:solidFill>
                  <a:srgbClr val="002060"/>
                </a:solidFill>
              </a:rPr>
              <a:t>, </a:t>
            </a:r>
            <a:r>
              <a:rPr lang="en-US" sz="2400" dirty="0" err="1">
                <a:solidFill>
                  <a:srgbClr val="002060"/>
                </a:solidFill>
              </a:rPr>
              <a:t>edisi</a:t>
            </a:r>
            <a:r>
              <a:rPr lang="en-US" sz="2400" dirty="0">
                <a:solidFill>
                  <a:srgbClr val="002060"/>
                </a:solidFill>
              </a:rPr>
              <a:t> </a:t>
            </a:r>
            <a:r>
              <a:rPr lang="en-US" sz="2400" dirty="0" err="1">
                <a:solidFill>
                  <a:srgbClr val="002060"/>
                </a:solidFill>
              </a:rPr>
              <a:t>ke</a:t>
            </a:r>
            <a:r>
              <a:rPr lang="en-US" sz="2400" dirty="0">
                <a:solidFill>
                  <a:srgbClr val="002060"/>
                </a:solidFill>
              </a:rPr>
              <a:t> 7, </a:t>
            </a:r>
            <a:r>
              <a:rPr lang="en-US" sz="2400" dirty="0" err="1">
                <a:solidFill>
                  <a:srgbClr val="002060"/>
                </a:solidFill>
              </a:rPr>
              <a:t>cetakan</a:t>
            </a:r>
            <a:r>
              <a:rPr lang="en-US" sz="2400" dirty="0">
                <a:solidFill>
                  <a:srgbClr val="002060"/>
                </a:solidFill>
              </a:rPr>
              <a:t> 1: </a:t>
            </a:r>
            <a:r>
              <a:rPr lang="en-US" sz="2400" dirty="0" err="1">
                <a:solidFill>
                  <a:srgbClr val="002060"/>
                </a:solidFill>
              </a:rPr>
              <a:t>Pustaka</a:t>
            </a:r>
            <a:r>
              <a:rPr lang="en-US" sz="2400" dirty="0">
                <a:solidFill>
                  <a:srgbClr val="002060"/>
                </a:solidFill>
              </a:rPr>
              <a:t> </a:t>
            </a:r>
            <a:r>
              <a:rPr lang="en-US" sz="2400" dirty="0" err="1">
                <a:solidFill>
                  <a:srgbClr val="002060"/>
                </a:solidFill>
              </a:rPr>
              <a:t>Pelajar</a:t>
            </a:r>
            <a:endParaRPr lang="en-US" sz="2400" dirty="0">
              <a:solidFill>
                <a:srgbClr val="002060"/>
              </a:solidFill>
            </a:endParaRPr>
          </a:p>
          <a:p>
            <a:pPr marL="274320" indent="-274320" fontAlgn="auto">
              <a:spcAft>
                <a:spcPts val="0"/>
              </a:spcAft>
              <a:buClr>
                <a:schemeClr val="accent3"/>
              </a:buClr>
              <a:defRPr/>
            </a:pPr>
            <a:endParaRPr lang="en-US" sz="2400" dirty="0" smtClean="0">
              <a:solidFill>
                <a:srgbClr val="002060"/>
              </a:solidFill>
            </a:endParaRPr>
          </a:p>
          <a:p>
            <a:pPr marL="274320" indent="-274320" fontAlgn="auto">
              <a:spcAft>
                <a:spcPts val="0"/>
              </a:spcAft>
              <a:buClr>
                <a:schemeClr val="accent3"/>
              </a:buClr>
              <a:defRPr/>
            </a:pPr>
            <a:endParaRPr lang="en-US" sz="2400" dirty="0" smtClean="0">
              <a:solidFill>
                <a:srgbClr val="002060"/>
              </a:solidFill>
            </a:endParaRPr>
          </a:p>
          <a:p>
            <a:pPr marL="274320" indent="-274320" fontAlgn="auto">
              <a:spcAft>
                <a:spcPts val="0"/>
              </a:spcAft>
              <a:buClr>
                <a:schemeClr val="accent3"/>
              </a:buClr>
              <a:defRPr/>
            </a:pPr>
            <a:endParaRPr lang="en-US" sz="2400" dirty="0">
              <a:solidFill>
                <a:srgbClr val="002060"/>
              </a:solidFill>
            </a:endParaRPr>
          </a:p>
          <a:p>
            <a:pPr marL="274320" indent="-274320" fontAlgn="auto">
              <a:spcAft>
                <a:spcPts val="0"/>
              </a:spcAft>
              <a:buClr>
                <a:schemeClr val="accent3"/>
              </a:buClr>
              <a:defRPr/>
            </a:pPr>
            <a:endParaRPr lang="en-US" sz="2400" dirty="0">
              <a:solidFill>
                <a:srgbClr val="002060"/>
              </a:solidFill>
            </a:endParaRPr>
          </a:p>
          <a:p>
            <a:pPr marL="274320" indent="-274320" fontAlgn="auto">
              <a:spcAft>
                <a:spcPts val="0"/>
              </a:spcAft>
              <a:buClr>
                <a:schemeClr val="accent3"/>
              </a:buClr>
              <a:defRPr/>
            </a:pPr>
            <a:r>
              <a:rPr lang="en-US" sz="2400" dirty="0" smtClean="0">
                <a:solidFill>
                  <a:srgbClr val="002060"/>
                </a:solidFill>
              </a:rPr>
              <a:t>Garret, B. 2003. </a:t>
            </a:r>
            <a:r>
              <a:rPr lang="en-US" sz="2400" b="1" dirty="0" smtClean="0">
                <a:solidFill>
                  <a:srgbClr val="002060"/>
                </a:solidFill>
              </a:rPr>
              <a:t>Brain and Behavior</a:t>
            </a:r>
            <a:r>
              <a:rPr lang="en-US" sz="2400" dirty="0" smtClean="0">
                <a:solidFill>
                  <a:srgbClr val="002060"/>
                </a:solidFill>
              </a:rPr>
              <a:t>. USA : Thomson – Wadsworth.</a:t>
            </a:r>
          </a:p>
          <a:p>
            <a:pPr marL="0" indent="0" fontAlgn="auto">
              <a:spcAft>
                <a:spcPts val="0"/>
              </a:spcAft>
              <a:buClr>
                <a:schemeClr val="accent3"/>
              </a:buClr>
              <a:buNone/>
              <a:defRPr/>
            </a:pPr>
            <a:endParaRPr lang="en-US" sz="2400" dirty="0" smtClean="0">
              <a:solidFill>
                <a:srgbClr val="002060"/>
              </a:solidFill>
            </a:endParaRPr>
          </a:p>
          <a:p>
            <a:pPr marL="274320" indent="-274320" fontAlgn="auto">
              <a:spcAft>
                <a:spcPts val="0"/>
              </a:spcAft>
              <a:buClr>
                <a:schemeClr val="accent3"/>
              </a:buClr>
              <a:buNone/>
              <a:defRPr/>
            </a:pPr>
            <a:endParaRPr lang="en-US" dirty="0">
              <a:solidFill>
                <a:srgbClr val="002060"/>
              </a:solidFill>
            </a:endParaRPr>
          </a:p>
          <a:p>
            <a:pPr marL="0" lvl="0" indent="0" fontAlgn="auto">
              <a:spcAft>
                <a:spcPts val="0"/>
              </a:spcAft>
              <a:buClr>
                <a:schemeClr val="accent3"/>
              </a:buClr>
              <a:buNone/>
              <a:defRPr/>
            </a:pPr>
            <a:endParaRPr lang="en-US" sz="2400" dirty="0" smtClean="0">
              <a:solidFill>
                <a:srgbClr val="002060"/>
              </a:solidFill>
            </a:endParaRPr>
          </a:p>
          <a:p>
            <a:pPr marL="274320" lvl="0" indent="-274320" fontAlgn="auto">
              <a:spcAft>
                <a:spcPts val="0"/>
              </a:spcAft>
              <a:buClr>
                <a:schemeClr val="accent3"/>
              </a:buClr>
              <a:defRPr/>
            </a:pPr>
            <a:endParaRPr lang="id-ID" dirty="0" smtClean="0">
              <a:solidFill>
                <a:srgbClr val="000066"/>
              </a:solidFill>
            </a:endParaRPr>
          </a:p>
          <a:p>
            <a:pPr marL="274320" indent="-274320" fontAlgn="auto">
              <a:spcAft>
                <a:spcPts val="0"/>
              </a:spcAft>
              <a:buClr>
                <a:schemeClr val="accent3"/>
              </a:buClr>
              <a:defRPr/>
            </a:pPr>
            <a:endParaRPr lang="en-US" dirty="0" smtClean="0"/>
          </a:p>
          <a:p>
            <a:pPr marL="274320" lvl="0" indent="-274320" fontAlgn="auto">
              <a:spcAft>
                <a:spcPts val="0"/>
              </a:spcAft>
              <a:buClr>
                <a:schemeClr val="accent3"/>
              </a:buClr>
              <a:buNone/>
              <a:defRPr/>
            </a:pPr>
            <a:endParaRPr lang="id-ID" dirty="0" smtClean="0"/>
          </a:p>
          <a:p>
            <a:pPr marL="274320" indent="-274320" fontAlgn="auto">
              <a:spcAft>
                <a:spcPts val="0"/>
              </a:spcAft>
              <a:buClr>
                <a:schemeClr val="accent3"/>
              </a:buClr>
              <a:buNone/>
              <a:defRPr/>
            </a:pPr>
            <a:endParaRPr lang="en-US" dirty="0" smtClean="0">
              <a:solidFill>
                <a:schemeClr val="tx2">
                  <a:lumMod val="50000"/>
                </a:schemeClr>
              </a:solidFill>
            </a:endParaRPr>
          </a:p>
        </p:txBody>
      </p:sp>
      <p:sp>
        <p:nvSpPr>
          <p:cNvPr id="4" name="Slide Number Placeholder 3"/>
          <p:cNvSpPr>
            <a:spLocks noGrp="1"/>
          </p:cNvSpPr>
          <p:nvPr>
            <p:ph type="sldNum" sz="quarter" idx="12"/>
          </p:nvPr>
        </p:nvSpPr>
        <p:spPr/>
        <p:txBody>
          <a:bodyPr/>
          <a:lstStyle/>
          <a:p>
            <a:fld id="{93DE7047-76F6-417A-B48C-795247F59E2F}" type="slidenum">
              <a:rPr lang="en-US" smtClean="0"/>
              <a:pPr/>
              <a:t>3</a:t>
            </a:fld>
            <a:endParaRPr lang="en-US"/>
          </a:p>
        </p:txBody>
      </p:sp>
      <p:pic>
        <p:nvPicPr>
          <p:cNvPr id="19460" name="Picture 4" descr="Hasil gambar untuk penelitian biopsikologi"/>
          <p:cNvPicPr>
            <a:picLocks noChangeAspect="1" noChangeArrowheads="1"/>
          </p:cNvPicPr>
          <p:nvPr/>
        </p:nvPicPr>
        <p:blipFill>
          <a:blip r:embed="rId2"/>
          <a:srcRect/>
          <a:stretch>
            <a:fillRect/>
          </a:stretch>
        </p:blipFill>
        <p:spPr bwMode="auto">
          <a:xfrm>
            <a:off x="609600" y="1066800"/>
            <a:ext cx="1847850" cy="2438399"/>
          </a:xfrm>
          <a:prstGeom prst="rect">
            <a:avLst/>
          </a:prstGeom>
          <a:noFill/>
        </p:spPr>
      </p:pic>
      <p:pic>
        <p:nvPicPr>
          <p:cNvPr id="19462" name="Picture 6" descr="Hasil gambar untuk garrett brain and behavior 4th edition"/>
          <p:cNvPicPr>
            <a:picLocks noChangeAspect="1" noChangeArrowheads="1"/>
          </p:cNvPicPr>
          <p:nvPr/>
        </p:nvPicPr>
        <p:blipFill>
          <a:blip r:embed="rId3"/>
          <a:srcRect/>
          <a:stretch>
            <a:fillRect/>
          </a:stretch>
        </p:blipFill>
        <p:spPr bwMode="auto">
          <a:xfrm>
            <a:off x="563562" y="4340268"/>
            <a:ext cx="1939925" cy="230430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r>
              <a:rPr lang="en-US" dirty="0" err="1" smtClean="0"/>
              <a:t>Perilaku</a:t>
            </a:r>
            <a:r>
              <a:rPr lang="en-US" dirty="0" smtClean="0"/>
              <a:t> </a:t>
            </a:r>
            <a:r>
              <a:rPr lang="en-US" dirty="0" err="1" smtClean="0"/>
              <a:t>sangat</a:t>
            </a:r>
            <a:r>
              <a:rPr lang="en-US" dirty="0" smtClean="0"/>
              <a:t> </a:t>
            </a:r>
            <a:r>
              <a:rPr lang="en-US" dirty="0" err="1" smtClean="0"/>
              <a:t>tergantung</a:t>
            </a:r>
            <a:r>
              <a:rPr lang="en-US" dirty="0" smtClean="0"/>
              <a:t> </a:t>
            </a:r>
            <a:r>
              <a:rPr lang="en-US" dirty="0" err="1" smtClean="0"/>
              <a:t>pada</a:t>
            </a:r>
            <a:r>
              <a:rPr lang="en-US" dirty="0" smtClean="0"/>
              <a:t> gen </a:t>
            </a:r>
            <a:r>
              <a:rPr lang="en-US" dirty="0" err="1" smtClean="0"/>
              <a:t>dan</a:t>
            </a:r>
            <a:r>
              <a:rPr lang="en-US" dirty="0" smtClean="0"/>
              <a:t> </a:t>
            </a:r>
            <a:r>
              <a:rPr lang="en-US" dirty="0" err="1" smtClean="0"/>
              <a:t>lingkungan</a:t>
            </a:r>
            <a:r>
              <a:rPr lang="en-US" dirty="0" smtClean="0"/>
              <a:t>.</a:t>
            </a:r>
          </a:p>
          <a:p>
            <a:r>
              <a:rPr lang="en-US" dirty="0" err="1" smtClean="0"/>
              <a:t>Diskusi</a:t>
            </a:r>
            <a:r>
              <a:rPr lang="en-US" dirty="0" smtClean="0"/>
              <a:t> </a:t>
            </a:r>
            <a:r>
              <a:rPr lang="en-US" dirty="0" err="1" smtClean="0"/>
              <a:t>tentang</a:t>
            </a:r>
            <a:r>
              <a:rPr lang="en-US" dirty="0" smtClean="0"/>
              <a:t> </a:t>
            </a:r>
            <a:r>
              <a:rPr lang="en-US" dirty="0" err="1" smtClean="0"/>
              <a:t>berapa</a:t>
            </a:r>
            <a:r>
              <a:rPr lang="en-US" dirty="0" smtClean="0"/>
              <a:t> </a:t>
            </a:r>
            <a:r>
              <a:rPr lang="en-US" dirty="0" err="1" smtClean="0"/>
              <a:t>besar</a:t>
            </a:r>
            <a:r>
              <a:rPr lang="en-US" dirty="0" smtClean="0"/>
              <a:t> </a:t>
            </a:r>
            <a:r>
              <a:rPr lang="en-US" dirty="0" err="1" smtClean="0"/>
              <a:t>pengaruh</a:t>
            </a:r>
            <a:r>
              <a:rPr lang="en-US" dirty="0" smtClean="0"/>
              <a:t> gen </a:t>
            </a:r>
            <a:r>
              <a:rPr lang="en-US" dirty="0" err="1" smtClean="0"/>
              <a:t>dan</a:t>
            </a:r>
            <a:r>
              <a:rPr lang="en-US" dirty="0" smtClean="0"/>
              <a:t> </a:t>
            </a:r>
            <a:r>
              <a:rPr lang="en-US" dirty="0" err="1" smtClean="0"/>
              <a:t>lingkungan</a:t>
            </a:r>
            <a:r>
              <a:rPr lang="en-US" dirty="0" smtClean="0"/>
              <a:t> </a:t>
            </a:r>
            <a:r>
              <a:rPr lang="en-US" dirty="0" err="1" smtClean="0"/>
              <a:t>dalam</a:t>
            </a:r>
            <a:r>
              <a:rPr lang="en-US" dirty="0" smtClean="0"/>
              <a:t> </a:t>
            </a:r>
            <a:r>
              <a:rPr lang="en-US" dirty="0" err="1" smtClean="0"/>
              <a:t>menentukan</a:t>
            </a:r>
            <a:r>
              <a:rPr lang="en-US" dirty="0" smtClean="0"/>
              <a:t> </a:t>
            </a:r>
            <a:r>
              <a:rPr lang="en-US" dirty="0" err="1" smtClean="0"/>
              <a:t>beragam</a:t>
            </a:r>
            <a:r>
              <a:rPr lang="en-US" dirty="0" smtClean="0"/>
              <a:t> </a:t>
            </a:r>
            <a:r>
              <a:rPr lang="en-US" dirty="0" err="1" smtClean="0"/>
              <a:t>perbedaan</a:t>
            </a:r>
            <a:r>
              <a:rPr lang="en-US" dirty="0" smtClean="0"/>
              <a:t> </a:t>
            </a:r>
            <a:r>
              <a:rPr lang="en-US" dirty="0" err="1" smtClean="0"/>
              <a:t>tiap</a:t>
            </a:r>
            <a:r>
              <a:rPr lang="en-US" dirty="0" smtClean="0"/>
              <a:t> </a:t>
            </a:r>
            <a:r>
              <a:rPr lang="en-US" dirty="0" err="1" smtClean="0"/>
              <a:t>individu</a:t>
            </a:r>
            <a:r>
              <a:rPr lang="en-US" dirty="0" smtClean="0"/>
              <a:t>  </a:t>
            </a:r>
            <a:r>
              <a:rPr lang="en-US" dirty="0" err="1" smtClean="0"/>
              <a:t>seringkali</a:t>
            </a:r>
            <a:r>
              <a:rPr lang="en-US" dirty="0" smtClean="0"/>
              <a:t> </a:t>
            </a:r>
            <a:r>
              <a:rPr lang="en-US" dirty="0" err="1" smtClean="0"/>
              <a:t>menimbulkan</a:t>
            </a:r>
            <a:r>
              <a:rPr lang="en-US" dirty="0" smtClean="0"/>
              <a:t> </a:t>
            </a:r>
            <a:r>
              <a:rPr lang="en-US" dirty="0" err="1" smtClean="0"/>
              <a:t>kontroversial</a:t>
            </a:r>
            <a:r>
              <a:rPr lang="en-US" dirty="0" smtClean="0"/>
              <a:t>.</a:t>
            </a:r>
          </a:p>
          <a:p>
            <a:r>
              <a:rPr lang="en-US" dirty="0" err="1" smtClean="0"/>
              <a:t>Sumbangan</a:t>
            </a:r>
            <a:r>
              <a:rPr lang="en-US" dirty="0" smtClean="0"/>
              <a:t> </a:t>
            </a:r>
            <a:r>
              <a:rPr lang="en-US" dirty="0" err="1" smtClean="0"/>
              <a:t>genetik</a:t>
            </a:r>
            <a:r>
              <a:rPr lang="en-US" dirty="0" smtClean="0"/>
              <a:t> </a:t>
            </a:r>
            <a:r>
              <a:rPr lang="en-US" dirty="0" err="1" smtClean="0"/>
              <a:t>organisme</a:t>
            </a:r>
            <a:r>
              <a:rPr lang="en-US" dirty="0" smtClean="0"/>
              <a:t> </a:t>
            </a:r>
            <a:r>
              <a:rPr lang="en-US" dirty="0" err="1" smtClean="0"/>
              <a:t>merupakan</a:t>
            </a:r>
            <a:r>
              <a:rPr lang="en-US" dirty="0" smtClean="0"/>
              <a:t> </a:t>
            </a:r>
            <a:r>
              <a:rPr lang="en-US" dirty="0" err="1" smtClean="0"/>
              <a:t>produk</a:t>
            </a:r>
            <a:r>
              <a:rPr lang="en-US" dirty="0" smtClean="0"/>
              <a:t> </a:t>
            </a:r>
            <a:r>
              <a:rPr lang="en-US" dirty="0" err="1" smtClean="0"/>
              <a:t>dari</a:t>
            </a:r>
            <a:r>
              <a:rPr lang="en-US" dirty="0" smtClean="0"/>
              <a:t> </a:t>
            </a:r>
            <a:r>
              <a:rPr lang="en-US" dirty="0" err="1" smtClean="0"/>
              <a:t>evolusi</a:t>
            </a:r>
            <a:r>
              <a:rPr lang="en-US" dirty="0" smtClean="0"/>
              <a:t>, </a:t>
            </a:r>
            <a:r>
              <a:rPr lang="en-US" dirty="0" err="1" smtClean="0"/>
              <a:t>pengalaman</a:t>
            </a:r>
            <a:r>
              <a:rPr lang="en-US" dirty="0" smtClean="0"/>
              <a:t> </a:t>
            </a:r>
            <a:r>
              <a:rPr lang="en-US" dirty="0" err="1" smtClean="0"/>
              <a:t>dan</a:t>
            </a:r>
            <a:r>
              <a:rPr lang="en-US" dirty="0" smtClean="0"/>
              <a:t> </a:t>
            </a:r>
            <a:r>
              <a:rPr lang="en-US" dirty="0" err="1" smtClean="0"/>
              <a:t>persepsi</a:t>
            </a:r>
            <a:r>
              <a:rPr lang="en-US" dirty="0" smtClean="0"/>
              <a:t> </a:t>
            </a:r>
            <a:r>
              <a:rPr lang="en-US" dirty="0" err="1" smtClean="0"/>
              <a:t>tentang</a:t>
            </a:r>
            <a:r>
              <a:rPr lang="en-US" dirty="0" smtClean="0"/>
              <a:t> </a:t>
            </a:r>
            <a:r>
              <a:rPr lang="en-US" dirty="0" err="1" smtClean="0"/>
              <a:t>situasi</a:t>
            </a:r>
            <a:r>
              <a:rPr lang="en-US" dirty="0" smtClean="0"/>
              <a:t> yang </a:t>
            </a:r>
            <a:r>
              <a:rPr lang="en-US" dirty="0" err="1" smtClean="0"/>
              <a:t>terjadi</a:t>
            </a:r>
            <a:r>
              <a:rPr lang="en-US" dirty="0" smtClean="0"/>
              <a:t> </a:t>
            </a:r>
            <a:r>
              <a:rPr lang="en-US" dirty="0" err="1" smtClean="0"/>
              <a:t>saat</a:t>
            </a:r>
            <a:r>
              <a:rPr lang="en-US" dirty="0" smtClean="0"/>
              <a:t> </a:t>
            </a:r>
            <a:r>
              <a:rPr lang="en-US" dirty="0" err="1" smtClean="0"/>
              <a:t>ini</a:t>
            </a:r>
            <a:r>
              <a:rPr lang="en-US" dirty="0" smtClean="0"/>
              <a:t>.</a:t>
            </a:r>
            <a:endParaRPr lang="en-US" dirty="0"/>
          </a:p>
        </p:txBody>
      </p:sp>
    </p:spTree>
    <p:extLst>
      <p:ext uri="{BB962C8B-B14F-4D97-AF65-F5344CB8AC3E}">
        <p14:creationId xmlns:p14="http://schemas.microsoft.com/office/powerpoint/2010/main" val="28778477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err="1" smtClean="0"/>
              <a:t>Riset-riset</a:t>
            </a:r>
            <a:r>
              <a:rPr lang="en-US" dirty="0" smtClean="0"/>
              <a:t> </a:t>
            </a:r>
            <a:r>
              <a:rPr lang="en-US" dirty="0" err="1" smtClean="0"/>
              <a:t>pada</a:t>
            </a:r>
            <a:r>
              <a:rPr lang="en-US" dirty="0" smtClean="0"/>
              <a:t> </a:t>
            </a:r>
            <a:r>
              <a:rPr lang="en-US" dirty="0" err="1" smtClean="0"/>
              <a:t>biopsikologi</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r>
              <a:rPr lang="en-US" dirty="0" err="1" smtClean="0"/>
              <a:t>Subjek</a:t>
            </a:r>
            <a:r>
              <a:rPr lang="en-US" dirty="0" smtClean="0"/>
              <a:t> </a:t>
            </a:r>
            <a:r>
              <a:rPr lang="en-US" dirty="0" err="1" smtClean="0"/>
              <a:t>penelitian</a:t>
            </a:r>
            <a:r>
              <a:rPr lang="en-US" dirty="0" smtClean="0"/>
              <a:t> </a:t>
            </a:r>
            <a:r>
              <a:rPr lang="en-US" dirty="0" err="1" smtClean="0"/>
              <a:t>manusia</a:t>
            </a:r>
            <a:r>
              <a:rPr lang="en-US" dirty="0" smtClean="0"/>
              <a:t> &amp;non </a:t>
            </a:r>
            <a:r>
              <a:rPr lang="en-US" dirty="0" err="1" smtClean="0"/>
              <a:t>manusia</a:t>
            </a:r>
            <a:endParaRPr lang="en-US" dirty="0" smtClean="0"/>
          </a:p>
          <a:p>
            <a:r>
              <a:rPr lang="en-US" dirty="0" err="1" smtClean="0"/>
              <a:t>Eksperimen</a:t>
            </a:r>
            <a:r>
              <a:rPr lang="en-US" dirty="0" smtClean="0"/>
              <a:t>, </a:t>
            </a:r>
            <a:r>
              <a:rPr lang="en-US" dirty="0" err="1" smtClean="0"/>
              <a:t>kuasi</a:t>
            </a:r>
            <a:r>
              <a:rPr lang="en-US" dirty="0" smtClean="0"/>
              <a:t> </a:t>
            </a:r>
            <a:r>
              <a:rPr lang="en-US" dirty="0" err="1" smtClean="0"/>
              <a:t>eksperimen</a:t>
            </a:r>
            <a:r>
              <a:rPr lang="en-US" dirty="0" smtClean="0"/>
              <a:t> </a:t>
            </a:r>
            <a:r>
              <a:rPr lang="en-US" dirty="0" err="1" smtClean="0"/>
              <a:t>dan</a:t>
            </a:r>
            <a:r>
              <a:rPr lang="en-US" dirty="0" smtClean="0"/>
              <a:t> </a:t>
            </a:r>
            <a:r>
              <a:rPr lang="en-US" dirty="0" err="1" smtClean="0"/>
              <a:t>studi</a:t>
            </a:r>
            <a:r>
              <a:rPr lang="en-US" dirty="0" smtClean="0"/>
              <a:t> </a:t>
            </a:r>
            <a:r>
              <a:rPr lang="en-US" dirty="0" err="1" smtClean="0"/>
              <a:t>kasus</a:t>
            </a:r>
            <a:endParaRPr lang="en-US" dirty="0" smtClean="0"/>
          </a:p>
          <a:p>
            <a:r>
              <a:rPr lang="en-US" dirty="0" err="1" smtClean="0"/>
              <a:t>Penelitian</a:t>
            </a:r>
            <a:r>
              <a:rPr lang="en-US" dirty="0" smtClean="0"/>
              <a:t> </a:t>
            </a:r>
            <a:r>
              <a:rPr lang="en-US" dirty="0" err="1" smtClean="0"/>
              <a:t>murni</a:t>
            </a:r>
            <a:r>
              <a:rPr lang="en-US" dirty="0" smtClean="0"/>
              <a:t> </a:t>
            </a:r>
            <a:r>
              <a:rPr lang="en-US" dirty="0" err="1" smtClean="0"/>
              <a:t>untuk</a:t>
            </a:r>
            <a:r>
              <a:rPr lang="en-US" dirty="0" smtClean="0"/>
              <a:t> </a:t>
            </a:r>
            <a:r>
              <a:rPr lang="en-US" dirty="0" err="1" smtClean="0"/>
              <a:t>pengetahuan</a:t>
            </a:r>
            <a:r>
              <a:rPr lang="en-US" dirty="0" smtClean="0"/>
              <a:t> &amp; </a:t>
            </a:r>
            <a:r>
              <a:rPr lang="en-US" dirty="0" err="1" smtClean="0"/>
              <a:t>terapan</a:t>
            </a:r>
            <a:r>
              <a:rPr lang="en-US" dirty="0" smtClean="0"/>
              <a:t> </a:t>
            </a:r>
            <a:r>
              <a:rPr lang="en-US" dirty="0" err="1" smtClean="0"/>
              <a:t>untuk</a:t>
            </a:r>
            <a:r>
              <a:rPr lang="en-US" dirty="0" smtClean="0"/>
              <a:t> </a:t>
            </a:r>
            <a:r>
              <a:rPr lang="en-US" dirty="0" err="1" smtClean="0"/>
              <a:t>kemanfaatan</a:t>
            </a:r>
            <a:r>
              <a:rPr lang="en-US" dirty="0" smtClean="0"/>
              <a:t> </a:t>
            </a:r>
            <a:r>
              <a:rPr lang="en-US" dirty="0" err="1" smtClean="0"/>
              <a:t>umat</a:t>
            </a:r>
            <a:r>
              <a:rPr lang="en-US" dirty="0" smtClean="0"/>
              <a:t> </a:t>
            </a:r>
            <a:r>
              <a:rPr lang="en-US" dirty="0" err="1" smtClean="0"/>
              <a:t>manusia</a:t>
            </a:r>
            <a:r>
              <a:rPr lang="en-US" dirty="0" smtClean="0"/>
              <a:t>.</a:t>
            </a:r>
          </a:p>
          <a:p>
            <a:r>
              <a:rPr lang="en-US" dirty="0" err="1" smtClean="0"/>
              <a:t>Kode</a:t>
            </a:r>
            <a:r>
              <a:rPr lang="en-US" dirty="0" smtClean="0"/>
              <a:t> </a:t>
            </a:r>
            <a:r>
              <a:rPr lang="en-US" dirty="0" err="1" smtClean="0"/>
              <a:t>etik</a:t>
            </a:r>
            <a:r>
              <a:rPr lang="en-US" dirty="0" smtClean="0"/>
              <a:t> </a:t>
            </a:r>
            <a:r>
              <a:rPr lang="en-US" dirty="0" err="1" smtClean="0"/>
              <a:t>dalam</a:t>
            </a:r>
            <a:r>
              <a:rPr lang="en-US" dirty="0" smtClean="0"/>
              <a:t> </a:t>
            </a:r>
            <a:r>
              <a:rPr lang="en-US" smtClean="0"/>
              <a:t>riset</a:t>
            </a:r>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85000" lnSpcReduction="20000"/>
          </a:bodyPr>
          <a:lstStyle/>
          <a:p>
            <a:r>
              <a:rPr lang="en-US" dirty="0" err="1" smtClean="0"/>
              <a:t>Metode</a:t>
            </a:r>
            <a:r>
              <a:rPr lang="en-US" dirty="0" smtClean="0"/>
              <a:t> modern yang </a:t>
            </a:r>
            <a:r>
              <a:rPr lang="en-US" dirty="0" err="1" smtClean="0"/>
              <a:t>dapat</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penelitian</a:t>
            </a:r>
            <a:r>
              <a:rPr lang="en-US" dirty="0" smtClean="0"/>
              <a:t> </a:t>
            </a:r>
            <a:r>
              <a:rPr lang="en-US" dirty="0" err="1" smtClean="0"/>
              <a:t>terkait</a:t>
            </a:r>
            <a:r>
              <a:rPr lang="en-US" dirty="0" smtClean="0"/>
              <a:t> </a:t>
            </a:r>
            <a:r>
              <a:rPr lang="en-US" dirty="0" err="1" smtClean="0"/>
              <a:t>dengan</a:t>
            </a:r>
            <a:r>
              <a:rPr lang="en-US" dirty="0" smtClean="0"/>
              <a:t> </a:t>
            </a:r>
            <a:r>
              <a:rPr lang="en-US" dirty="0" err="1" smtClean="0"/>
              <a:t>otak</a:t>
            </a:r>
            <a:r>
              <a:rPr lang="en-US" dirty="0" smtClean="0"/>
              <a:t> :</a:t>
            </a:r>
          </a:p>
          <a:p>
            <a:r>
              <a:rPr lang="id-ID" dirty="0" smtClean="0"/>
              <a:t>Pindai tomografi komputer (Computerized Axial Tomography/ CTScan/ CAT).</a:t>
            </a:r>
          </a:p>
          <a:p>
            <a:r>
              <a:rPr lang="id-ID" dirty="0" smtClean="0">
                <a:sym typeface="Wingdings" pitchFamily="2" charset="2"/>
              </a:rPr>
              <a:t></a:t>
            </a:r>
            <a:r>
              <a:rPr lang="id-ID" dirty="0" smtClean="0"/>
              <a:t>Penyuntikan pewarna pada pembuluh darah, lalu kepala diposisikan pada alat pemindai (CTScanner), dg sinar X yg menembus kepala direkam oleh detektor pd sisi yg berlawanan, pemintai diputar perlahan shg pengukuran dilakukan hingga 180º. Hasil pengukuran diolah  komputer.</a:t>
            </a:r>
          </a:p>
          <a:p>
            <a:r>
              <a:rPr lang="id-ID" dirty="0" smtClean="0"/>
              <a:t>Pencitraan resonansi magnetic (Magnetic Resonance Imaging/MRI).</a:t>
            </a:r>
          </a:p>
          <a:p>
            <a:r>
              <a:rPr lang="id-ID" dirty="0" smtClean="0">
                <a:sym typeface="Wingdings" pitchFamily="2" charset="2"/>
              </a:rPr>
              <a:t> memetakan area otak secara detil menggunakan medan magnet.</a:t>
            </a:r>
            <a:endParaRPr lang="id-ID"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id-ID" sz="3200" dirty="0" smtClean="0"/>
              <a:t>Alat perekam aktifitas otak</a:t>
            </a:r>
            <a:endParaRPr lang="id-ID" sz="3200" dirty="0"/>
          </a:p>
        </p:txBody>
      </p:sp>
      <p:sp>
        <p:nvSpPr>
          <p:cNvPr id="3" name="Content Placeholder 2"/>
          <p:cNvSpPr>
            <a:spLocks noGrp="1"/>
          </p:cNvSpPr>
          <p:nvPr>
            <p:ph idx="1"/>
          </p:nvPr>
        </p:nvSpPr>
        <p:spPr>
          <a:xfrm>
            <a:off x="457200" y="1143000"/>
            <a:ext cx="8229600" cy="4983163"/>
          </a:xfrm>
        </p:spPr>
        <p:txBody>
          <a:bodyPr>
            <a:normAutofit fontScale="92500" lnSpcReduction="10000"/>
          </a:bodyPr>
          <a:lstStyle/>
          <a:p>
            <a:r>
              <a:rPr lang="id-ID" dirty="0" smtClean="0">
                <a:solidFill>
                  <a:schemeClr val="tx2"/>
                </a:solidFill>
              </a:rPr>
              <a:t>Elektroensefalografi (Electeoencephalograph / EEG).</a:t>
            </a:r>
            <a:r>
              <a:rPr lang="id-ID" dirty="0" smtClean="0"/>
              <a:t> </a:t>
            </a:r>
          </a:p>
          <a:p>
            <a:r>
              <a:rPr lang="id-ID" dirty="0" smtClean="0">
                <a:sym typeface="Wingdings" pitchFamily="2" charset="2"/>
              </a:rPr>
              <a:t> merekam aktifitas listrik otak melalui elektroda yg ditempelkan ke kulit kepala. Outnya diamplifikasi dan direkam.</a:t>
            </a:r>
          </a:p>
          <a:p>
            <a:r>
              <a:rPr lang="id-ID" dirty="0" smtClean="0">
                <a:solidFill>
                  <a:schemeClr val="tx2"/>
                </a:solidFill>
                <a:sym typeface="Wingdings" pitchFamily="2" charset="2"/>
              </a:rPr>
              <a:t>Magnetoensefalograf (magnetoencephalograph/ MEG)</a:t>
            </a:r>
          </a:p>
          <a:p>
            <a:r>
              <a:rPr lang="id-ID" dirty="0" smtClean="0">
                <a:sym typeface="Wingdings" pitchFamily="2" charset="2"/>
              </a:rPr>
              <a:t>alat serupa EEG, tetapi alat ini mengukur medan magnet lemah yg dihasilkan oleh aktifitas otak. MEG mampu memperlihatkan perubahan permilisekon </a:t>
            </a:r>
          </a:p>
          <a:p>
            <a:endParaRPr lang="id-ID" dirty="0"/>
          </a:p>
        </p:txBody>
      </p:sp>
    </p:spTree>
    <p:extLst>
      <p:ext uri="{BB962C8B-B14F-4D97-AF65-F5344CB8AC3E}">
        <p14:creationId xmlns:p14="http://schemas.microsoft.com/office/powerpoint/2010/main" val="6137196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pPr eaLnBrk="1" hangingPunct="1"/>
            <a:r>
              <a:rPr lang="en-US" sz="4000" smtClean="0">
                <a:solidFill>
                  <a:schemeClr val="tx1"/>
                </a:solidFill>
                <a:latin typeface="Palatino Linotype" pitchFamily="18" charset="0"/>
              </a:rPr>
              <a:t>Electroencephalogram (EEG)</a:t>
            </a:r>
          </a:p>
        </p:txBody>
      </p:sp>
      <p:sp>
        <p:nvSpPr>
          <p:cNvPr id="45059" name="Rectangle 3"/>
          <p:cNvSpPr>
            <a:spLocks noGrp="1" noChangeArrowheads="1"/>
          </p:cNvSpPr>
          <p:nvPr>
            <p:ph type="body" idx="4294967295"/>
          </p:nvPr>
        </p:nvSpPr>
        <p:spPr>
          <a:xfrm>
            <a:off x="671513" y="1295400"/>
            <a:ext cx="7772400" cy="1447800"/>
          </a:xfrm>
        </p:spPr>
        <p:txBody>
          <a:bodyPr/>
          <a:lstStyle/>
          <a:p>
            <a:pPr marL="114300" lvl="1" indent="0" algn="ctr" eaLnBrk="1" hangingPunct="1">
              <a:buFont typeface="Wingdings" pitchFamily="2" charset="2"/>
              <a:buNone/>
            </a:pPr>
            <a:r>
              <a:rPr lang="en-US" smtClean="0">
                <a:latin typeface="Palatino Linotype" pitchFamily="18" charset="0"/>
              </a:rPr>
              <a:t>Pencatatan  gelombang listrik yang diperkuat . Elektrode diletakan di kulit kepala untuk memeroleh gelombang permukaan otak </a:t>
            </a:r>
            <a:endParaRPr lang="en-US" altLang="en-US" smtClean="0">
              <a:latin typeface="Palatino Linotype" pitchFamily="18" charset="0"/>
            </a:endParaRPr>
          </a:p>
        </p:txBody>
      </p:sp>
      <p:pic>
        <p:nvPicPr>
          <p:cNvPr id="45060" name="Picture 4" descr="12673_MyersPsy8e_fig"/>
          <p:cNvPicPr>
            <a:picLocks noChangeAspect="1" noChangeArrowheads="1"/>
          </p:cNvPicPr>
          <p:nvPr/>
        </p:nvPicPr>
        <p:blipFill>
          <a:blip r:embed="rId2"/>
          <a:srcRect/>
          <a:stretch>
            <a:fillRect/>
          </a:stretch>
        </p:blipFill>
        <p:spPr bwMode="auto">
          <a:xfrm>
            <a:off x="1852613" y="2771775"/>
            <a:ext cx="5410200" cy="3594100"/>
          </a:xfrm>
          <a:prstGeom prst="rect">
            <a:avLst/>
          </a:prstGeom>
          <a:noFill/>
          <a:ln w="9525">
            <a:noFill/>
            <a:miter lim="800000"/>
            <a:headEnd/>
            <a:tailEnd/>
          </a:ln>
        </p:spPr>
      </p:pic>
      <p:sp>
        <p:nvSpPr>
          <p:cNvPr id="45061" name="Text Box 5"/>
          <p:cNvSpPr txBox="1">
            <a:spLocks noChangeArrowheads="1"/>
          </p:cNvSpPr>
          <p:nvPr/>
        </p:nvSpPr>
        <p:spPr bwMode="auto">
          <a:xfrm rot="5400000">
            <a:off x="6318250" y="5187950"/>
            <a:ext cx="2268538" cy="274638"/>
          </a:xfrm>
          <a:prstGeom prst="rect">
            <a:avLst/>
          </a:prstGeom>
          <a:noFill/>
          <a:ln w="9525">
            <a:noFill/>
            <a:miter lim="800000"/>
            <a:headEnd/>
            <a:tailEnd/>
          </a:ln>
        </p:spPr>
        <p:txBody>
          <a:bodyPr wrap="none">
            <a:spAutoFit/>
          </a:bodyPr>
          <a:lstStyle/>
          <a:p>
            <a:r>
              <a:rPr lang="en-US" sz="1200">
                <a:latin typeface="Times New Roman" pitchFamily="18" charset="0"/>
              </a:rPr>
              <a:t>AJ Photo/ Photo Researchers, Inc.</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r>
              <a:rPr lang="id-ID" dirty="0" smtClean="0">
                <a:solidFill>
                  <a:schemeClr val="tx2"/>
                </a:solidFill>
              </a:rPr>
              <a:t>Tomografi emisi positron (positron-emmisiontomography / PET).</a:t>
            </a:r>
          </a:p>
          <a:p>
            <a:r>
              <a:rPr lang="id-ID" dirty="0" smtClean="0">
                <a:sym typeface="Wingdings" pitchFamily="2" charset="2"/>
              </a:rPr>
              <a:t> Mengukur perubahan dari waktu ke waktu antar lokasi, tetapi otak akan terpapar zat radioaktif</a:t>
            </a:r>
          </a:p>
          <a:p>
            <a:r>
              <a:rPr lang="id-ID" dirty="0" smtClean="0">
                <a:solidFill>
                  <a:schemeClr val="tx2"/>
                </a:solidFill>
                <a:sym typeface="Wingdings" pitchFamily="2" charset="2"/>
              </a:rPr>
              <a:t>Pencitraan resonansi magnetik fungsional (functional Magnetic Resonance Imaging/ fMRI)</a:t>
            </a:r>
          </a:p>
          <a:p>
            <a:r>
              <a:rPr lang="id-ID" dirty="0" smtClean="0">
                <a:sym typeface="Wingdings" pitchFamily="2" charset="2"/>
              </a:rPr>
              <a:t> mengukur perubahan selama 1 sekon dapat mengenali lokasi dlm kisaran 1-2 mm, tidak menggunakan radiasi</a:t>
            </a:r>
            <a:endParaRPr lang="id-ID"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pPr eaLnBrk="1" hangingPunct="1"/>
            <a:r>
              <a:rPr lang="en-US" sz="4000" smtClean="0">
                <a:latin typeface="Palatino Linotype" pitchFamily="18" charset="0"/>
              </a:rPr>
              <a:t>PET Scan</a:t>
            </a:r>
          </a:p>
        </p:txBody>
      </p:sp>
      <p:sp>
        <p:nvSpPr>
          <p:cNvPr id="46083" name="Rectangle 3"/>
          <p:cNvSpPr>
            <a:spLocks noChangeArrowheads="1"/>
          </p:cNvSpPr>
          <p:nvPr/>
        </p:nvSpPr>
        <p:spPr bwMode="auto">
          <a:xfrm>
            <a:off x="233363" y="2286000"/>
            <a:ext cx="4338637" cy="3078163"/>
          </a:xfrm>
          <a:prstGeom prst="rect">
            <a:avLst/>
          </a:prstGeom>
          <a:noFill/>
          <a:ln w="9525">
            <a:noFill/>
            <a:miter lim="800000"/>
            <a:headEnd/>
            <a:tailEnd/>
          </a:ln>
        </p:spPr>
        <p:txBody>
          <a:bodyPr>
            <a:spAutoFit/>
          </a:bodyPr>
          <a:lstStyle/>
          <a:p>
            <a:pPr algn="ctr"/>
            <a:r>
              <a:rPr lang="en-US" altLang="en-US" sz="2800">
                <a:solidFill>
                  <a:srgbClr val="0000FF"/>
                </a:solidFill>
                <a:latin typeface="Palatino Linotype" pitchFamily="18" charset="0"/>
              </a:rPr>
              <a:t>PET (positron emission tomography) Scan</a:t>
            </a:r>
            <a:r>
              <a:rPr lang="en-US" altLang="en-US" sz="2800">
                <a:latin typeface="Palatino Linotype" pitchFamily="18" charset="0"/>
              </a:rPr>
              <a:t> </a:t>
            </a:r>
            <a:r>
              <a:rPr lang="en-US" sz="2800">
                <a:latin typeface="Palatino Linotype" pitchFamily="18" charset="0"/>
              </a:rPr>
              <a:t>penggambaran aktivitas otak secara</a:t>
            </a:r>
            <a:r>
              <a:rPr lang="en-US" altLang="en-US" sz="2800">
                <a:latin typeface="Palatino Linotype" pitchFamily="18" charset="0"/>
              </a:rPr>
              <a:t> visual </a:t>
            </a:r>
            <a:r>
              <a:rPr lang="en-US" sz="2800">
                <a:latin typeface="Palatino Linotype" pitchFamily="18" charset="0"/>
              </a:rPr>
              <a:t>melalui deteksi dengan zat radioaktif ketika otak diberi tugas tertentu </a:t>
            </a:r>
            <a:endParaRPr lang="en-US" altLang="en-US" sz="2800">
              <a:solidFill>
                <a:srgbClr val="6600CC"/>
              </a:solidFill>
              <a:latin typeface="Palatino Linotype" pitchFamily="18" charset="0"/>
            </a:endParaRPr>
          </a:p>
        </p:txBody>
      </p:sp>
      <p:pic>
        <p:nvPicPr>
          <p:cNvPr id="46084" name="Picture 4" descr="12673_MyersPsy8e_fig"/>
          <p:cNvPicPr>
            <a:picLocks noChangeAspect="1" noChangeArrowheads="1"/>
          </p:cNvPicPr>
          <p:nvPr/>
        </p:nvPicPr>
        <p:blipFill>
          <a:blip r:embed="rId2"/>
          <a:srcRect/>
          <a:stretch>
            <a:fillRect/>
          </a:stretch>
        </p:blipFill>
        <p:spPr bwMode="auto">
          <a:xfrm>
            <a:off x="5029200" y="1524000"/>
            <a:ext cx="3368675" cy="4572000"/>
          </a:xfrm>
          <a:prstGeom prst="rect">
            <a:avLst/>
          </a:prstGeom>
          <a:noFill/>
          <a:ln w="9525">
            <a:noFill/>
            <a:miter lim="800000"/>
            <a:headEnd/>
            <a:tailEnd/>
          </a:ln>
        </p:spPr>
      </p:pic>
      <p:sp>
        <p:nvSpPr>
          <p:cNvPr id="46085" name="Text Box 5"/>
          <p:cNvSpPr txBox="1">
            <a:spLocks noChangeArrowheads="1"/>
          </p:cNvSpPr>
          <p:nvPr/>
        </p:nvSpPr>
        <p:spPr bwMode="auto">
          <a:xfrm rot="5400000">
            <a:off x="6782594" y="4190206"/>
            <a:ext cx="3625850" cy="274638"/>
          </a:xfrm>
          <a:prstGeom prst="rect">
            <a:avLst/>
          </a:prstGeom>
          <a:noFill/>
          <a:ln w="9525">
            <a:noFill/>
            <a:miter lim="800000"/>
            <a:headEnd/>
            <a:tailEnd/>
          </a:ln>
        </p:spPr>
        <p:txBody>
          <a:bodyPr wrap="none">
            <a:spAutoFit/>
          </a:bodyPr>
          <a:lstStyle/>
          <a:p>
            <a:r>
              <a:rPr lang="en-US" sz="1200">
                <a:latin typeface="Times New Roman" pitchFamily="18" charset="0"/>
              </a:rPr>
              <a:t>Courtesy of National Brookhaven National Laboratories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lstStyle/>
          <a:p>
            <a:pPr eaLnBrk="1" hangingPunct="1"/>
            <a:r>
              <a:rPr lang="en-US" sz="4000" smtClean="0">
                <a:latin typeface="Palatino Linotype" pitchFamily="18" charset="0"/>
              </a:rPr>
              <a:t>MRI Scan</a:t>
            </a:r>
          </a:p>
        </p:txBody>
      </p:sp>
      <p:sp>
        <p:nvSpPr>
          <p:cNvPr id="47107" name="Rectangle 3"/>
          <p:cNvSpPr>
            <a:spLocks noChangeArrowheads="1"/>
          </p:cNvSpPr>
          <p:nvPr/>
        </p:nvSpPr>
        <p:spPr bwMode="auto">
          <a:xfrm>
            <a:off x="457200" y="1143000"/>
            <a:ext cx="3886200" cy="5029200"/>
          </a:xfrm>
          <a:prstGeom prst="rect">
            <a:avLst/>
          </a:prstGeom>
          <a:noFill/>
          <a:ln w="9525">
            <a:noFill/>
            <a:miter lim="800000"/>
            <a:headEnd/>
            <a:tailEnd/>
          </a:ln>
        </p:spPr>
        <p:txBody>
          <a:bodyPr/>
          <a:lstStyle/>
          <a:p>
            <a:pPr algn="ctr">
              <a:spcBef>
                <a:spcPct val="20000"/>
              </a:spcBef>
              <a:buFont typeface="Wingdings" pitchFamily="2" charset="2"/>
              <a:buNone/>
            </a:pPr>
            <a:r>
              <a:rPr lang="en-US" altLang="en-US" sz="2400">
                <a:solidFill>
                  <a:srgbClr val="0000FF"/>
                </a:solidFill>
                <a:latin typeface="Palatino Linotype" pitchFamily="18" charset="0"/>
              </a:rPr>
              <a:t>MRI (magnetic resonance imaging)</a:t>
            </a:r>
            <a:r>
              <a:rPr lang="en-US" altLang="en-US" sz="2400">
                <a:latin typeface="Palatino Linotype" pitchFamily="18" charset="0"/>
              </a:rPr>
              <a:t> </a:t>
            </a:r>
            <a:r>
              <a:rPr lang="en-US" sz="2400">
                <a:latin typeface="Palatino Linotype" pitchFamily="18" charset="0"/>
              </a:rPr>
              <a:t>menggunakan medan magnit d</a:t>
            </a:r>
            <a:r>
              <a:rPr lang="en-US" altLang="en-US" sz="2400">
                <a:latin typeface="Palatino Linotype" pitchFamily="18" charset="0"/>
              </a:rPr>
              <a:t>an</a:t>
            </a:r>
            <a:r>
              <a:rPr lang="en-US" sz="2400">
                <a:latin typeface="Palatino Linotype" pitchFamily="18" charset="0"/>
              </a:rPr>
              <a:t> gelombang</a:t>
            </a:r>
            <a:r>
              <a:rPr lang="en-US" altLang="en-US" sz="2400">
                <a:latin typeface="Palatino Linotype" pitchFamily="18" charset="0"/>
              </a:rPr>
              <a:t> radio </a:t>
            </a:r>
            <a:r>
              <a:rPr lang="en-US" sz="2400">
                <a:latin typeface="Palatino Linotype" pitchFamily="18" charset="0"/>
              </a:rPr>
              <a:t>membuat imej di komputer guna melihat berbagai jaringan otak </a:t>
            </a:r>
            <a:r>
              <a:rPr lang="en-US" altLang="en-US" sz="2400">
                <a:latin typeface="Palatino Linotype" pitchFamily="18" charset="0"/>
              </a:rPr>
              <a:t>. </a:t>
            </a:r>
            <a:r>
              <a:rPr lang="en-US" sz="2400">
                <a:latin typeface="Palatino Linotype" pitchFamily="18" charset="0"/>
              </a:rPr>
              <a:t>Gambar atas menunjukan pembesaran </a:t>
            </a:r>
            <a:r>
              <a:rPr lang="en-US" altLang="en-US" sz="2400">
                <a:latin typeface="Palatino Linotype" pitchFamily="18" charset="0"/>
              </a:rPr>
              <a:t>ventricular </a:t>
            </a:r>
            <a:r>
              <a:rPr lang="en-US" sz="2400">
                <a:latin typeface="Palatino Linotype" pitchFamily="18" charset="0"/>
              </a:rPr>
              <a:t>pada pasien dengan</a:t>
            </a:r>
            <a:r>
              <a:rPr lang="en-US" altLang="en-US" sz="2400">
                <a:latin typeface="Palatino Linotype" pitchFamily="18" charset="0"/>
              </a:rPr>
              <a:t> schizophreni</a:t>
            </a:r>
            <a:r>
              <a:rPr lang="en-US" sz="2400">
                <a:latin typeface="Palatino Linotype" pitchFamily="18" charset="0"/>
              </a:rPr>
              <a:t>a</a:t>
            </a:r>
            <a:r>
              <a:rPr lang="en-US" altLang="en-US" sz="2400">
                <a:latin typeface="Palatino Linotype" pitchFamily="18" charset="0"/>
              </a:rPr>
              <a:t> . </a:t>
            </a:r>
            <a:r>
              <a:rPr lang="en-US" sz="2400">
                <a:latin typeface="Palatino Linotype" pitchFamily="18" charset="0"/>
              </a:rPr>
              <a:t>Gambar bawah menggambarkan bagian otak ketika partisipan diberi tugas tertentu </a:t>
            </a:r>
            <a:r>
              <a:rPr lang="en-US" altLang="en-US" sz="2400">
                <a:latin typeface="Palatino Linotype" pitchFamily="18" charset="0"/>
              </a:rPr>
              <a:t>.</a:t>
            </a:r>
          </a:p>
        </p:txBody>
      </p:sp>
      <p:pic>
        <p:nvPicPr>
          <p:cNvPr id="47108" name="Picture 4" descr="12673_MyersPsy8e_fig"/>
          <p:cNvPicPr>
            <a:picLocks noChangeAspect="1" noChangeArrowheads="1"/>
          </p:cNvPicPr>
          <p:nvPr/>
        </p:nvPicPr>
        <p:blipFill>
          <a:blip r:embed="rId2"/>
          <a:srcRect/>
          <a:stretch>
            <a:fillRect/>
          </a:stretch>
        </p:blipFill>
        <p:spPr bwMode="auto">
          <a:xfrm>
            <a:off x="4649788" y="1547813"/>
            <a:ext cx="4113212" cy="2017712"/>
          </a:xfrm>
          <a:prstGeom prst="rect">
            <a:avLst/>
          </a:prstGeom>
          <a:noFill/>
          <a:ln w="9525">
            <a:noFill/>
            <a:miter lim="800000"/>
            <a:headEnd/>
            <a:tailEnd/>
          </a:ln>
        </p:spPr>
      </p:pic>
      <p:pic>
        <p:nvPicPr>
          <p:cNvPr id="47109" name="Picture 5" descr="12673_MyersPsy8e_fig"/>
          <p:cNvPicPr>
            <a:picLocks noChangeAspect="1" noChangeArrowheads="1"/>
          </p:cNvPicPr>
          <p:nvPr/>
        </p:nvPicPr>
        <p:blipFill>
          <a:blip r:embed="rId3"/>
          <a:srcRect/>
          <a:stretch>
            <a:fillRect/>
          </a:stretch>
        </p:blipFill>
        <p:spPr bwMode="auto">
          <a:xfrm>
            <a:off x="4649788" y="4098925"/>
            <a:ext cx="4113212" cy="1768475"/>
          </a:xfrm>
          <a:prstGeom prst="rect">
            <a:avLst/>
          </a:prstGeom>
          <a:noFill/>
          <a:ln w="9525">
            <a:noFill/>
            <a:miter lim="800000"/>
            <a:headEnd/>
            <a:tailEnd/>
          </a:ln>
        </p:spPr>
      </p:pic>
      <p:sp>
        <p:nvSpPr>
          <p:cNvPr id="47110" name="Text Box 6"/>
          <p:cNvSpPr txBox="1">
            <a:spLocks noChangeArrowheads="1"/>
          </p:cNvSpPr>
          <p:nvPr/>
        </p:nvSpPr>
        <p:spPr bwMode="auto">
          <a:xfrm>
            <a:off x="4572000" y="3581400"/>
            <a:ext cx="3382963" cy="244475"/>
          </a:xfrm>
          <a:prstGeom prst="rect">
            <a:avLst/>
          </a:prstGeom>
          <a:noFill/>
          <a:ln w="9525">
            <a:noFill/>
            <a:miter lim="800000"/>
            <a:headEnd/>
            <a:tailEnd/>
          </a:ln>
        </p:spPr>
        <p:txBody>
          <a:bodyPr wrap="none">
            <a:spAutoFit/>
          </a:bodyPr>
          <a:lstStyle/>
          <a:p>
            <a:r>
              <a:rPr lang="en-US" sz="1000"/>
              <a:t>Both photos from Daniel Weinberger, M.D., CBDB, NIMH</a:t>
            </a:r>
          </a:p>
        </p:txBody>
      </p:sp>
      <p:sp>
        <p:nvSpPr>
          <p:cNvPr id="47111" name="Text Box 7"/>
          <p:cNvSpPr txBox="1">
            <a:spLocks noChangeArrowheads="1"/>
          </p:cNvSpPr>
          <p:nvPr/>
        </p:nvSpPr>
        <p:spPr bwMode="auto">
          <a:xfrm>
            <a:off x="4572000" y="5867400"/>
            <a:ext cx="1727200" cy="244475"/>
          </a:xfrm>
          <a:prstGeom prst="rect">
            <a:avLst/>
          </a:prstGeom>
          <a:noFill/>
          <a:ln w="9525">
            <a:noFill/>
            <a:miter lim="800000"/>
            <a:headEnd/>
            <a:tailEnd/>
          </a:ln>
        </p:spPr>
        <p:txBody>
          <a:bodyPr wrap="none">
            <a:spAutoFit/>
          </a:bodyPr>
          <a:lstStyle/>
          <a:p>
            <a:r>
              <a:rPr lang="en-US" sz="1000">
                <a:latin typeface="Times New Roman" pitchFamily="18" charset="0"/>
              </a:rPr>
              <a:t>James Salzano/ Salzano Photo</a:t>
            </a:r>
          </a:p>
        </p:txBody>
      </p:sp>
      <p:sp>
        <p:nvSpPr>
          <p:cNvPr id="47112" name="Text Box 8"/>
          <p:cNvSpPr txBox="1">
            <a:spLocks noChangeArrowheads="1"/>
          </p:cNvSpPr>
          <p:nvPr/>
        </p:nvSpPr>
        <p:spPr bwMode="auto">
          <a:xfrm>
            <a:off x="7010400" y="5867400"/>
            <a:ext cx="1868488" cy="244475"/>
          </a:xfrm>
          <a:prstGeom prst="rect">
            <a:avLst/>
          </a:prstGeom>
          <a:noFill/>
          <a:ln w="9525">
            <a:noFill/>
            <a:miter lim="800000"/>
            <a:headEnd/>
            <a:tailEnd/>
          </a:ln>
        </p:spPr>
        <p:txBody>
          <a:bodyPr wrap="none">
            <a:spAutoFit/>
          </a:bodyPr>
          <a:lstStyle/>
          <a:p>
            <a:r>
              <a:rPr lang="en-US" sz="1000">
                <a:latin typeface="Times New Roman" pitchFamily="18" charset="0"/>
              </a:rPr>
              <a:t>Lucy Reading/ Lucy Illustrations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PENDAHULUAN</a:t>
            </a:r>
            <a:endParaRPr lang="en-US" dirty="0"/>
          </a:p>
        </p:txBody>
      </p:sp>
      <p:sp>
        <p:nvSpPr>
          <p:cNvPr id="3" name="Content Placeholder 2"/>
          <p:cNvSpPr>
            <a:spLocks noGrp="1"/>
          </p:cNvSpPr>
          <p:nvPr>
            <p:ph idx="1"/>
          </p:nvPr>
        </p:nvSpPr>
        <p:spPr>
          <a:xfrm>
            <a:off x="457200" y="1066800"/>
            <a:ext cx="8229600" cy="5059363"/>
          </a:xfrm>
        </p:spPr>
        <p:txBody>
          <a:bodyPr>
            <a:normAutofit fontScale="92500" lnSpcReduction="20000"/>
          </a:bodyPr>
          <a:lstStyle/>
          <a:p>
            <a:pPr lvl="0"/>
            <a:r>
              <a:rPr lang="en-US" dirty="0" err="1" smtClean="0">
                <a:solidFill>
                  <a:prstClr val="black"/>
                </a:solidFill>
                <a:sym typeface="Wingdings" pitchFamily="2" charset="2"/>
              </a:rPr>
              <a:t>Psikologi</a:t>
            </a:r>
            <a:r>
              <a:rPr lang="en-US" dirty="0" smtClean="0">
                <a:solidFill>
                  <a:prstClr val="black"/>
                </a:solidFill>
                <a:sym typeface="Wingdings" pitchFamily="2" charset="2"/>
              </a:rPr>
              <a:t> </a:t>
            </a:r>
            <a:r>
              <a:rPr lang="en-US" dirty="0" err="1" smtClean="0">
                <a:solidFill>
                  <a:prstClr val="black"/>
                </a:solidFill>
                <a:sym typeface="Wingdings" pitchFamily="2" charset="2"/>
              </a:rPr>
              <a:t>Faal</a:t>
            </a:r>
            <a:r>
              <a:rPr lang="en-US" dirty="0" smtClean="0">
                <a:solidFill>
                  <a:prstClr val="black"/>
                </a:solidFill>
                <a:sym typeface="Wingdings" pitchFamily="2" charset="2"/>
              </a:rPr>
              <a:t> </a:t>
            </a:r>
            <a:r>
              <a:rPr lang="en-US" dirty="0" err="1" smtClean="0">
                <a:solidFill>
                  <a:prstClr val="black"/>
                </a:solidFill>
                <a:sym typeface="Wingdings" pitchFamily="2" charset="2"/>
              </a:rPr>
              <a:t>merupakan</a:t>
            </a:r>
            <a:r>
              <a:rPr lang="en-US" dirty="0" smtClean="0">
                <a:solidFill>
                  <a:prstClr val="black"/>
                </a:solidFill>
                <a:sym typeface="Wingdings" pitchFamily="2" charset="2"/>
              </a:rPr>
              <a:t> </a:t>
            </a:r>
            <a:r>
              <a:rPr lang="en-US" dirty="0" err="1">
                <a:solidFill>
                  <a:prstClr val="black"/>
                </a:solidFill>
                <a:sym typeface="Wingdings" pitchFamily="2" charset="2"/>
              </a:rPr>
              <a:t>p</a:t>
            </a:r>
            <a:r>
              <a:rPr lang="en-US" dirty="0" err="1" smtClean="0">
                <a:solidFill>
                  <a:prstClr val="black"/>
                </a:solidFill>
                <a:sym typeface="Wingdings" pitchFamily="2" charset="2"/>
              </a:rPr>
              <a:t>endekatan</a:t>
            </a:r>
            <a:r>
              <a:rPr lang="en-US" dirty="0" smtClean="0">
                <a:solidFill>
                  <a:prstClr val="black"/>
                </a:solidFill>
                <a:sym typeface="Wingdings" pitchFamily="2" charset="2"/>
              </a:rPr>
              <a:t> </a:t>
            </a:r>
            <a:r>
              <a:rPr lang="en-US" dirty="0" err="1">
                <a:solidFill>
                  <a:prstClr val="black"/>
                </a:solidFill>
                <a:sym typeface="Wingdings" pitchFamily="2" charset="2"/>
              </a:rPr>
              <a:t>ilmu</a:t>
            </a:r>
            <a:r>
              <a:rPr lang="en-US" dirty="0">
                <a:solidFill>
                  <a:prstClr val="black"/>
                </a:solidFill>
                <a:sym typeface="Wingdings" pitchFamily="2" charset="2"/>
              </a:rPr>
              <a:t> </a:t>
            </a:r>
            <a:r>
              <a:rPr lang="en-US" dirty="0" err="1">
                <a:solidFill>
                  <a:prstClr val="black"/>
                </a:solidFill>
                <a:sym typeface="Wingdings" pitchFamily="2" charset="2"/>
              </a:rPr>
              <a:t>biologi</a:t>
            </a:r>
            <a:r>
              <a:rPr lang="en-US" dirty="0">
                <a:solidFill>
                  <a:prstClr val="black"/>
                </a:solidFill>
                <a:sym typeface="Wingdings" pitchFamily="2" charset="2"/>
              </a:rPr>
              <a:t> </a:t>
            </a:r>
            <a:r>
              <a:rPr lang="en-US" dirty="0" err="1">
                <a:solidFill>
                  <a:prstClr val="black"/>
                </a:solidFill>
                <a:sym typeface="Wingdings" pitchFamily="2" charset="2"/>
              </a:rPr>
              <a:t>terhadap</a:t>
            </a:r>
            <a:r>
              <a:rPr lang="en-US" dirty="0">
                <a:solidFill>
                  <a:prstClr val="black"/>
                </a:solidFill>
                <a:sym typeface="Wingdings" pitchFamily="2" charset="2"/>
              </a:rPr>
              <a:t> </a:t>
            </a:r>
            <a:r>
              <a:rPr lang="en-US" dirty="0" err="1">
                <a:solidFill>
                  <a:prstClr val="black"/>
                </a:solidFill>
                <a:sym typeface="Wingdings" pitchFamily="2" charset="2"/>
              </a:rPr>
              <a:t>psikologi</a:t>
            </a:r>
            <a:endParaRPr lang="en-US" dirty="0">
              <a:solidFill>
                <a:prstClr val="black"/>
              </a:solidFill>
            </a:endParaRPr>
          </a:p>
          <a:p>
            <a:r>
              <a:rPr lang="en-US" dirty="0" err="1" smtClean="0"/>
              <a:t>Psikologi</a:t>
            </a:r>
            <a:r>
              <a:rPr lang="en-US" dirty="0" smtClean="0"/>
              <a:t> </a:t>
            </a:r>
            <a:r>
              <a:rPr lang="en-US" dirty="0" err="1" smtClean="0"/>
              <a:t>faal</a:t>
            </a:r>
            <a:r>
              <a:rPr lang="en-US" dirty="0" smtClean="0"/>
              <a:t> </a:t>
            </a:r>
            <a:r>
              <a:rPr lang="en-US" dirty="0" err="1" smtClean="0"/>
              <a:t>merupakan</a:t>
            </a:r>
            <a:r>
              <a:rPr lang="en-US" dirty="0" smtClean="0"/>
              <a:t> </a:t>
            </a:r>
            <a:r>
              <a:rPr lang="en-US" dirty="0" err="1" smtClean="0"/>
              <a:t>cabang</a:t>
            </a:r>
            <a:r>
              <a:rPr lang="en-US" dirty="0" smtClean="0"/>
              <a:t> </a:t>
            </a:r>
            <a:r>
              <a:rPr lang="en-US" dirty="0" err="1" smtClean="0"/>
              <a:t>ilmu</a:t>
            </a:r>
            <a:r>
              <a:rPr lang="en-US" dirty="0" smtClean="0"/>
              <a:t> </a:t>
            </a:r>
            <a:r>
              <a:rPr lang="en-US" dirty="0" err="1" smtClean="0"/>
              <a:t>psikologi</a:t>
            </a:r>
            <a:r>
              <a:rPr lang="en-US" dirty="0" smtClean="0"/>
              <a:t> yang </a:t>
            </a:r>
            <a:r>
              <a:rPr lang="en-US" dirty="0" err="1" smtClean="0"/>
              <a:t>mempelajari</a:t>
            </a:r>
            <a:r>
              <a:rPr lang="en-US" dirty="0" smtClean="0"/>
              <a:t> </a:t>
            </a:r>
            <a:r>
              <a:rPr lang="en-US" dirty="0" err="1" smtClean="0"/>
              <a:t>hubungan</a:t>
            </a:r>
            <a:r>
              <a:rPr lang="en-US" dirty="0" smtClean="0"/>
              <a:t> </a:t>
            </a:r>
            <a:r>
              <a:rPr lang="en-US" dirty="0" err="1" smtClean="0"/>
              <a:t>antara</a:t>
            </a:r>
            <a:r>
              <a:rPr lang="en-US" dirty="0" smtClean="0"/>
              <a:t> proses mental (</a:t>
            </a:r>
            <a:r>
              <a:rPr lang="en-US" dirty="0" err="1" smtClean="0"/>
              <a:t>psikologi</a:t>
            </a:r>
            <a:r>
              <a:rPr lang="en-US" dirty="0" smtClean="0"/>
              <a:t>) </a:t>
            </a:r>
            <a:r>
              <a:rPr lang="en-US" dirty="0" err="1" smtClean="0"/>
              <a:t>dengan</a:t>
            </a:r>
            <a:r>
              <a:rPr lang="en-US" dirty="0" smtClean="0"/>
              <a:t> proses </a:t>
            </a:r>
            <a:r>
              <a:rPr lang="en-US" dirty="0" err="1" smtClean="0"/>
              <a:t>biologi</a:t>
            </a:r>
            <a:r>
              <a:rPr lang="en-US" dirty="0" smtClean="0"/>
              <a:t> (</a:t>
            </a:r>
            <a:r>
              <a:rPr lang="en-US" dirty="0" err="1" smtClean="0"/>
              <a:t>fisiologi</a:t>
            </a:r>
            <a:r>
              <a:rPr lang="en-US" dirty="0" smtClean="0"/>
              <a:t>/ </a:t>
            </a:r>
            <a:r>
              <a:rPr lang="en-US" dirty="0" err="1" smtClean="0"/>
              <a:t>faal</a:t>
            </a:r>
            <a:r>
              <a:rPr lang="en-US" dirty="0" smtClean="0"/>
              <a:t>) </a:t>
            </a:r>
            <a:r>
              <a:rPr lang="en-US" dirty="0" err="1" smtClean="0"/>
              <a:t>terutama</a:t>
            </a:r>
            <a:r>
              <a:rPr lang="en-US" dirty="0" smtClean="0"/>
              <a:t> yang </a:t>
            </a:r>
            <a:r>
              <a:rPr lang="en-US" dirty="0" err="1" smtClean="0"/>
              <a:t>berkaitan</a:t>
            </a:r>
            <a:r>
              <a:rPr lang="en-US" dirty="0" smtClean="0"/>
              <a:t> </a:t>
            </a:r>
            <a:r>
              <a:rPr lang="en-US" dirty="0" err="1" smtClean="0"/>
              <a:t>dengan</a:t>
            </a:r>
            <a:r>
              <a:rPr lang="en-US" dirty="0" smtClean="0"/>
              <a:t> </a:t>
            </a:r>
            <a:r>
              <a:rPr lang="en-US" dirty="0" err="1" smtClean="0"/>
              <a:t>sistem</a:t>
            </a:r>
            <a:r>
              <a:rPr lang="en-US" dirty="0" smtClean="0"/>
              <a:t> </a:t>
            </a:r>
            <a:r>
              <a:rPr lang="en-US" dirty="0" err="1" smtClean="0"/>
              <a:t>saraf</a:t>
            </a:r>
            <a:r>
              <a:rPr lang="en-US" dirty="0" smtClean="0"/>
              <a:t>.</a:t>
            </a:r>
          </a:p>
          <a:p>
            <a:r>
              <a:rPr lang="en-US" dirty="0" smtClean="0"/>
              <a:t>                                    </a:t>
            </a:r>
          </a:p>
          <a:p>
            <a:pPr marL="3657600" lvl="8" indent="0">
              <a:buNone/>
            </a:pPr>
            <a:r>
              <a:rPr lang="en-US" sz="3200" dirty="0" smtClean="0"/>
              <a:t>        </a:t>
            </a:r>
            <a:r>
              <a:rPr lang="en-US" sz="3200" dirty="0" err="1" smtClean="0"/>
              <a:t>Pikiran</a:t>
            </a:r>
            <a:r>
              <a:rPr lang="en-US" dirty="0" smtClean="0"/>
              <a:t> </a:t>
            </a:r>
          </a:p>
          <a:p>
            <a:r>
              <a:rPr lang="en-US" dirty="0"/>
              <a:t> </a:t>
            </a:r>
            <a:r>
              <a:rPr lang="en-US" dirty="0" smtClean="0"/>
              <a:t>                                             </a:t>
            </a:r>
            <a:r>
              <a:rPr lang="en-US" dirty="0" err="1" smtClean="0"/>
              <a:t>Perasaan</a:t>
            </a:r>
            <a:r>
              <a:rPr lang="en-US" dirty="0" smtClean="0"/>
              <a:t> </a:t>
            </a:r>
          </a:p>
          <a:p>
            <a:r>
              <a:rPr lang="en-US" dirty="0"/>
              <a:t> </a:t>
            </a:r>
            <a:r>
              <a:rPr lang="en-US" dirty="0" smtClean="0"/>
              <a:t>                                             </a:t>
            </a:r>
            <a:r>
              <a:rPr lang="en-US" dirty="0" err="1" smtClean="0"/>
              <a:t>Perilaku</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51564"/>
            <a:ext cx="29718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3893127" y="4499264"/>
            <a:ext cx="8382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119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dirty="0" err="1" smtClean="0"/>
              <a:t>Psikologi</a:t>
            </a:r>
            <a:r>
              <a:rPr lang="en-US" dirty="0" smtClean="0"/>
              <a:t> </a:t>
            </a:r>
            <a:r>
              <a:rPr lang="en-US" dirty="0" err="1" smtClean="0"/>
              <a:t>Faal</a:t>
            </a:r>
            <a:r>
              <a:rPr lang="en-US" dirty="0" smtClean="0"/>
              <a:t> </a:t>
            </a:r>
            <a:r>
              <a:rPr lang="en-US" dirty="0" err="1" smtClean="0"/>
              <a:t>sebagai</a:t>
            </a:r>
            <a:r>
              <a:rPr lang="en-US" dirty="0" smtClean="0"/>
              <a:t> </a:t>
            </a:r>
            <a:r>
              <a:rPr lang="en-US" dirty="0" err="1" smtClean="0"/>
              <a:t>cabang</a:t>
            </a:r>
            <a:r>
              <a:rPr lang="en-US" dirty="0" smtClean="0"/>
              <a:t> </a:t>
            </a:r>
            <a:r>
              <a:rPr lang="en-US" dirty="0" err="1" smtClean="0"/>
              <a:t>dari</a:t>
            </a:r>
            <a:r>
              <a:rPr lang="en-US" dirty="0" smtClean="0"/>
              <a:t> </a:t>
            </a:r>
            <a:r>
              <a:rPr lang="en-US" dirty="0" err="1" smtClean="0"/>
              <a:t>Biopsikologi</a:t>
            </a:r>
            <a:r>
              <a:rPr lang="en-US" dirty="0" smtClean="0"/>
              <a:t> </a:t>
            </a:r>
            <a:r>
              <a:rPr lang="en-US" dirty="0" err="1" smtClean="0"/>
              <a:t>dan</a:t>
            </a:r>
            <a:r>
              <a:rPr lang="en-US" dirty="0" smtClean="0"/>
              <a:t> </a:t>
            </a:r>
            <a:r>
              <a:rPr lang="en-US" dirty="0" err="1" smtClean="0"/>
              <a:t>Neurosain</a:t>
            </a:r>
            <a:endParaRPr lang="en-US" dirty="0"/>
          </a:p>
        </p:txBody>
      </p:sp>
      <p:sp>
        <p:nvSpPr>
          <p:cNvPr id="3" name="Content Placeholder 2"/>
          <p:cNvSpPr>
            <a:spLocks noGrp="1"/>
          </p:cNvSpPr>
          <p:nvPr>
            <p:ph idx="1"/>
          </p:nvPr>
        </p:nvSpPr>
        <p:spPr>
          <a:xfrm>
            <a:off x="457200" y="1219200"/>
            <a:ext cx="8229600" cy="5334000"/>
          </a:xfrm>
        </p:spPr>
        <p:txBody>
          <a:bodyPr>
            <a:normAutofit/>
          </a:bodyPr>
          <a:lstStyle/>
          <a:p>
            <a:r>
              <a:rPr lang="en-US" dirty="0" err="1" smtClean="0"/>
              <a:t>Biopsikologi</a:t>
            </a:r>
            <a:r>
              <a:rPr lang="en-US" dirty="0" smtClean="0"/>
              <a:t> </a:t>
            </a:r>
            <a:r>
              <a:rPr lang="en-US" dirty="0" err="1" smtClean="0"/>
              <a:t>adalah</a:t>
            </a:r>
            <a:r>
              <a:rPr lang="en-US" dirty="0" smtClean="0"/>
              <a:t> </a:t>
            </a:r>
            <a:r>
              <a:rPr lang="en-US" dirty="0" err="1" smtClean="0"/>
              <a:t>studi</a:t>
            </a:r>
            <a:r>
              <a:rPr lang="en-US" dirty="0" smtClean="0"/>
              <a:t> </a:t>
            </a:r>
            <a:r>
              <a:rPr lang="en-US" dirty="0" err="1" smtClean="0"/>
              <a:t>ilmiah</a:t>
            </a:r>
            <a:r>
              <a:rPr lang="en-US" dirty="0" smtClean="0"/>
              <a:t> </a:t>
            </a:r>
            <a:r>
              <a:rPr lang="en-US" dirty="0" err="1" smtClean="0"/>
              <a:t>tentang</a:t>
            </a:r>
            <a:r>
              <a:rPr lang="en-US" dirty="0" smtClean="0"/>
              <a:t> </a:t>
            </a:r>
            <a:r>
              <a:rPr lang="en-US" dirty="0" err="1" smtClean="0"/>
              <a:t>biologi</a:t>
            </a:r>
            <a:r>
              <a:rPr lang="en-US" dirty="0" smtClean="0"/>
              <a:t> </a:t>
            </a:r>
            <a:r>
              <a:rPr lang="en-US" dirty="0" err="1" smtClean="0"/>
              <a:t>perilaku</a:t>
            </a:r>
            <a:r>
              <a:rPr lang="en-US" dirty="0" smtClean="0"/>
              <a:t> (Pinel,2009).</a:t>
            </a:r>
          </a:p>
          <a:p>
            <a:r>
              <a:rPr lang="en-US" dirty="0" err="1" smtClean="0"/>
              <a:t>Biopsikologi</a:t>
            </a:r>
            <a:r>
              <a:rPr lang="en-US" dirty="0" smtClean="0"/>
              <a:t> </a:t>
            </a:r>
            <a:r>
              <a:rPr lang="en-US" dirty="0" err="1" smtClean="0"/>
              <a:t>adalah</a:t>
            </a:r>
            <a:r>
              <a:rPr lang="en-US" dirty="0" smtClean="0"/>
              <a:t> </a:t>
            </a:r>
            <a:r>
              <a:rPr lang="en-US" dirty="0" err="1" smtClean="0"/>
              <a:t>ilmu</a:t>
            </a:r>
            <a:r>
              <a:rPr lang="en-US" dirty="0" smtClean="0"/>
              <a:t> yang </a:t>
            </a:r>
            <a:r>
              <a:rPr lang="en-US" dirty="0" err="1" smtClean="0"/>
              <a:t>mempelajari</a:t>
            </a:r>
            <a:r>
              <a:rPr lang="en-US" dirty="0" smtClean="0"/>
              <a:t> </a:t>
            </a:r>
            <a:r>
              <a:rPr lang="en-US" dirty="0" err="1" smtClean="0"/>
              <a:t>mekanisme</a:t>
            </a:r>
            <a:r>
              <a:rPr lang="en-US" dirty="0" smtClean="0"/>
              <a:t> </a:t>
            </a:r>
            <a:r>
              <a:rPr lang="en-US" dirty="0" err="1" smtClean="0"/>
              <a:t>perilaku</a:t>
            </a:r>
            <a:r>
              <a:rPr lang="en-US" dirty="0" smtClean="0"/>
              <a:t> </a:t>
            </a:r>
            <a:r>
              <a:rPr lang="en-US" dirty="0" err="1" smtClean="0"/>
              <a:t>dan</a:t>
            </a:r>
            <a:r>
              <a:rPr lang="en-US" dirty="0" smtClean="0"/>
              <a:t> </a:t>
            </a:r>
            <a:r>
              <a:rPr lang="en-US" dirty="0" err="1" smtClean="0"/>
              <a:t>pengalaman</a:t>
            </a:r>
            <a:r>
              <a:rPr lang="en-US" dirty="0" smtClean="0"/>
              <a:t> </a:t>
            </a:r>
            <a:r>
              <a:rPr lang="en-US" dirty="0" err="1" smtClean="0"/>
              <a:t>fisiologi</a:t>
            </a:r>
            <a:r>
              <a:rPr lang="en-US" dirty="0" smtClean="0"/>
              <a:t>, </a:t>
            </a:r>
            <a:r>
              <a:rPr lang="en-US" dirty="0" err="1" smtClean="0"/>
              <a:t>evolusi</a:t>
            </a:r>
            <a:r>
              <a:rPr lang="en-US" dirty="0" smtClean="0"/>
              <a:t> </a:t>
            </a:r>
            <a:r>
              <a:rPr lang="en-US" dirty="0" err="1" smtClean="0"/>
              <a:t>serta</a:t>
            </a:r>
            <a:r>
              <a:rPr lang="en-US" dirty="0" smtClean="0"/>
              <a:t> </a:t>
            </a:r>
            <a:r>
              <a:rPr lang="en-US" dirty="0" err="1" smtClean="0"/>
              <a:t>perkembangannya</a:t>
            </a:r>
            <a:r>
              <a:rPr lang="en-US" dirty="0" smtClean="0"/>
              <a:t> (</a:t>
            </a:r>
            <a:r>
              <a:rPr lang="en-US" dirty="0" err="1" smtClean="0"/>
              <a:t>Kallat</a:t>
            </a:r>
            <a:r>
              <a:rPr lang="en-US" dirty="0" smtClean="0"/>
              <a:t>, 2010)</a:t>
            </a:r>
          </a:p>
          <a:p>
            <a:r>
              <a:rPr lang="en-US" dirty="0" err="1" smtClean="0"/>
              <a:t>Psikologi</a:t>
            </a:r>
            <a:r>
              <a:rPr lang="en-US" dirty="0" smtClean="0"/>
              <a:t>  </a:t>
            </a:r>
            <a:r>
              <a:rPr lang="en-US" dirty="0" err="1" smtClean="0"/>
              <a:t>merupakan</a:t>
            </a:r>
            <a:r>
              <a:rPr lang="en-US" dirty="0" smtClean="0"/>
              <a:t> </a:t>
            </a:r>
            <a:r>
              <a:rPr lang="en-US" dirty="0" err="1" smtClean="0"/>
              <a:t>studi</a:t>
            </a:r>
            <a:r>
              <a:rPr lang="en-US" dirty="0" smtClean="0"/>
              <a:t> </a:t>
            </a:r>
            <a:r>
              <a:rPr lang="en-US" dirty="0" err="1" smtClean="0"/>
              <a:t>ilmiah</a:t>
            </a:r>
            <a:r>
              <a:rPr lang="en-US" dirty="0" smtClean="0"/>
              <a:t> </a:t>
            </a:r>
            <a:r>
              <a:rPr lang="en-US" dirty="0" err="1" smtClean="0"/>
              <a:t>tentang</a:t>
            </a:r>
            <a:r>
              <a:rPr lang="en-US" dirty="0" smtClean="0"/>
              <a:t> </a:t>
            </a:r>
            <a:r>
              <a:rPr lang="en-US" dirty="0" err="1" smtClean="0"/>
              <a:t>perilaku</a:t>
            </a:r>
            <a:r>
              <a:rPr lang="en-US" dirty="0" smtClean="0"/>
              <a:t> </a:t>
            </a:r>
            <a:r>
              <a:rPr lang="en-US" dirty="0" smtClean="0">
                <a:sym typeface="Wingdings" pitchFamily="2" charset="2"/>
              </a:rPr>
              <a:t> </a:t>
            </a:r>
            <a:r>
              <a:rPr lang="en-US" dirty="0" err="1" smtClean="0">
                <a:sym typeface="Wingdings" pitchFamily="2" charset="2"/>
              </a:rPr>
              <a:t>aktifitas</a:t>
            </a:r>
            <a:r>
              <a:rPr lang="en-US" dirty="0" smtClean="0">
                <a:sym typeface="Wingdings" pitchFamily="2" charset="2"/>
              </a:rPr>
              <a:t> yang </a:t>
            </a:r>
            <a:r>
              <a:rPr lang="en-US" dirty="0" err="1" smtClean="0">
                <a:sym typeface="Wingdings" pitchFamily="2" charset="2"/>
              </a:rPr>
              <a:t>terlihat</a:t>
            </a:r>
            <a:r>
              <a:rPr lang="en-US" dirty="0" smtClean="0">
                <a:sym typeface="Wingdings" pitchFamily="2" charset="2"/>
              </a:rPr>
              <a:t> </a:t>
            </a:r>
            <a:r>
              <a:rPr lang="en-US" dirty="0" err="1" smtClean="0">
                <a:sym typeface="Wingdings" pitchFamily="2" charset="2"/>
              </a:rPr>
              <a:t>kasat</a:t>
            </a:r>
            <a:r>
              <a:rPr lang="en-US" dirty="0" smtClean="0">
                <a:sym typeface="Wingdings" pitchFamily="2" charset="2"/>
              </a:rPr>
              <a:t> </a:t>
            </a:r>
            <a:r>
              <a:rPr lang="en-US" dirty="0" err="1" smtClean="0">
                <a:sym typeface="Wingdings" pitchFamily="2" charset="2"/>
              </a:rPr>
              <a:t>mata</a:t>
            </a:r>
            <a:r>
              <a:rPr lang="en-US" dirty="0" smtClean="0">
                <a:sym typeface="Wingdings" pitchFamily="2" charset="2"/>
              </a:rPr>
              <a:t> </a:t>
            </a:r>
            <a:r>
              <a:rPr lang="en-US" dirty="0" err="1" smtClean="0">
                <a:sym typeface="Wingdings" pitchFamily="2" charset="2"/>
              </a:rPr>
              <a:t>maupun</a:t>
            </a:r>
            <a:r>
              <a:rPr lang="en-US" dirty="0" smtClean="0">
                <a:sym typeface="Wingdings" pitchFamily="2" charset="2"/>
              </a:rPr>
              <a:t> proses-proses internal (</a:t>
            </a:r>
            <a:r>
              <a:rPr lang="en-US" dirty="0" err="1" smtClean="0">
                <a:sym typeface="Wingdings" pitchFamily="2" charset="2"/>
              </a:rPr>
              <a:t>motivasi</a:t>
            </a:r>
            <a:r>
              <a:rPr lang="en-US" dirty="0" smtClean="0">
                <a:sym typeface="Wingdings" pitchFamily="2" charset="2"/>
              </a:rPr>
              <a:t>, </a:t>
            </a:r>
            <a:r>
              <a:rPr lang="en-US" dirty="0" err="1" smtClean="0">
                <a:sym typeface="Wingdings" pitchFamily="2" charset="2"/>
              </a:rPr>
              <a:t>belajar</a:t>
            </a:r>
            <a:r>
              <a:rPr lang="en-US" dirty="0" smtClean="0">
                <a:sym typeface="Wingdings" pitchFamily="2" charset="2"/>
              </a:rPr>
              <a:t>, </a:t>
            </a:r>
            <a:r>
              <a:rPr lang="en-US" dirty="0" err="1" smtClean="0">
                <a:sym typeface="Wingdings" pitchFamily="2" charset="2"/>
              </a:rPr>
              <a:t>ingatan</a:t>
            </a:r>
            <a:r>
              <a:rPr lang="en-US" dirty="0" smtClean="0">
                <a:sym typeface="Wingdings" pitchFamily="2" charset="2"/>
              </a:rPr>
              <a:t>,  </a:t>
            </a:r>
            <a:r>
              <a:rPr lang="en-US" dirty="0" err="1" smtClean="0">
                <a:sym typeface="Wingdings" pitchFamily="2" charset="2"/>
              </a:rPr>
              <a:t>persepsi</a:t>
            </a:r>
            <a:r>
              <a:rPr lang="en-US" dirty="0" smtClean="0">
                <a:sym typeface="Wingdings" pitchFamily="2" charset="2"/>
              </a:rPr>
              <a:t> </a:t>
            </a:r>
            <a:r>
              <a:rPr lang="en-US" dirty="0" err="1" smtClean="0">
                <a:sym typeface="Wingdings" pitchFamily="2" charset="2"/>
              </a:rPr>
              <a:t>dan</a:t>
            </a:r>
            <a:r>
              <a:rPr lang="en-US" dirty="0" smtClean="0">
                <a:sym typeface="Wingdings" pitchFamily="2" charset="2"/>
              </a:rPr>
              <a:t> </a:t>
            </a:r>
            <a:r>
              <a:rPr lang="en-US" dirty="0" err="1" smtClean="0">
                <a:sym typeface="Wingdings" pitchFamily="2" charset="2"/>
              </a:rPr>
              <a:t>emosi</a:t>
            </a:r>
            <a:r>
              <a:rPr lang="en-US" dirty="0" smtClean="0">
                <a:sym typeface="Wingdings" pitchFamily="2" charset="2"/>
              </a:rPr>
              <a:t>)</a:t>
            </a:r>
            <a:endParaRPr lang="en-US" dirty="0" smtClean="0"/>
          </a:p>
          <a:p>
            <a:pPr>
              <a:buNone/>
            </a:pPr>
            <a:endParaRPr lang="en-US" dirty="0"/>
          </a:p>
        </p:txBody>
      </p:sp>
    </p:spTree>
    <p:extLst>
      <p:ext uri="{BB962C8B-B14F-4D97-AF65-F5344CB8AC3E}">
        <p14:creationId xmlns:p14="http://schemas.microsoft.com/office/powerpoint/2010/main" val="860379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96000"/>
          </a:xfrm>
        </p:spPr>
        <p:txBody>
          <a:bodyPr>
            <a:normAutofit fontScale="77500" lnSpcReduction="20000"/>
          </a:bodyPr>
          <a:lstStyle/>
          <a:p>
            <a:r>
              <a:rPr lang="en-US" dirty="0" err="1" smtClean="0"/>
              <a:t>Istilah</a:t>
            </a:r>
            <a:r>
              <a:rPr lang="en-US" dirty="0" smtClean="0"/>
              <a:t> </a:t>
            </a:r>
            <a:r>
              <a:rPr lang="en-US" dirty="0" err="1" smtClean="0"/>
              <a:t>Biopsikologi</a:t>
            </a:r>
            <a:r>
              <a:rPr lang="en-US" dirty="0" smtClean="0"/>
              <a:t> </a:t>
            </a:r>
            <a:r>
              <a:rPr lang="en-US" dirty="0" err="1" smtClean="0"/>
              <a:t>memiliki</a:t>
            </a:r>
            <a:r>
              <a:rPr lang="en-US" dirty="0" smtClean="0"/>
              <a:t> </a:t>
            </a:r>
            <a:r>
              <a:rPr lang="en-US" dirty="0" err="1" smtClean="0"/>
              <a:t>makna</a:t>
            </a:r>
            <a:r>
              <a:rPr lang="en-US" dirty="0" smtClean="0"/>
              <a:t> yang </a:t>
            </a:r>
            <a:r>
              <a:rPr lang="en-US" dirty="0" err="1" smtClean="0"/>
              <a:t>sama</a:t>
            </a:r>
            <a:r>
              <a:rPr lang="en-US" dirty="0" smtClean="0"/>
              <a:t> </a:t>
            </a:r>
            <a:r>
              <a:rPr lang="en-US" dirty="0" err="1" smtClean="0"/>
              <a:t>dengan</a:t>
            </a:r>
            <a:r>
              <a:rPr lang="en-US" dirty="0" smtClean="0"/>
              <a:t> </a:t>
            </a:r>
            <a:r>
              <a:rPr lang="en-US" dirty="0" err="1" smtClean="0"/>
              <a:t>psikobiologi</a:t>
            </a:r>
            <a:r>
              <a:rPr lang="en-US" dirty="0" smtClean="0"/>
              <a:t>, </a:t>
            </a:r>
            <a:r>
              <a:rPr lang="en-US" dirty="0" err="1" smtClean="0"/>
              <a:t>sedangkan</a:t>
            </a:r>
            <a:r>
              <a:rPr lang="en-US" dirty="0" smtClean="0"/>
              <a:t> </a:t>
            </a:r>
            <a:r>
              <a:rPr lang="en-US" dirty="0" err="1" smtClean="0"/>
              <a:t>psikologi</a:t>
            </a:r>
            <a:r>
              <a:rPr lang="en-US" dirty="0" smtClean="0"/>
              <a:t> </a:t>
            </a:r>
            <a:r>
              <a:rPr lang="en-US" dirty="0" err="1" smtClean="0"/>
              <a:t>fisiologis</a:t>
            </a:r>
            <a:r>
              <a:rPr lang="en-US" dirty="0" smtClean="0"/>
              <a:t>  (</a:t>
            </a:r>
            <a:r>
              <a:rPr lang="en-US" dirty="0" err="1" smtClean="0"/>
              <a:t>Psikologi</a:t>
            </a:r>
            <a:r>
              <a:rPr lang="en-US" dirty="0" smtClean="0"/>
              <a:t> </a:t>
            </a:r>
            <a:r>
              <a:rPr lang="en-US" dirty="0" err="1" smtClean="0"/>
              <a:t>faal</a:t>
            </a:r>
            <a:r>
              <a:rPr lang="en-US" dirty="0" smtClean="0"/>
              <a:t>) </a:t>
            </a:r>
            <a:r>
              <a:rPr lang="en-US" dirty="0" err="1" smtClean="0"/>
              <a:t>merupakan</a:t>
            </a:r>
            <a:r>
              <a:rPr lang="en-US" dirty="0"/>
              <a:t> </a:t>
            </a:r>
            <a:r>
              <a:rPr lang="en-US" dirty="0" err="1" smtClean="0"/>
              <a:t>cabang</a:t>
            </a:r>
            <a:r>
              <a:rPr lang="en-US" dirty="0" smtClean="0"/>
              <a:t> </a:t>
            </a:r>
            <a:r>
              <a:rPr lang="en-US" dirty="0" err="1" smtClean="0"/>
              <a:t>dari</a:t>
            </a:r>
            <a:r>
              <a:rPr lang="en-US" dirty="0"/>
              <a:t> </a:t>
            </a:r>
            <a:r>
              <a:rPr lang="en-US" dirty="0" err="1" smtClean="0"/>
              <a:t>biopsikologi</a:t>
            </a:r>
            <a:r>
              <a:rPr lang="en-US" dirty="0" smtClean="0"/>
              <a:t>.</a:t>
            </a:r>
          </a:p>
          <a:p>
            <a:r>
              <a:rPr lang="en-US" dirty="0" err="1" smtClean="0"/>
              <a:t>Pendekatan</a:t>
            </a:r>
            <a:r>
              <a:rPr lang="en-US" dirty="0" smtClean="0"/>
              <a:t> </a:t>
            </a:r>
            <a:r>
              <a:rPr lang="en-US" dirty="0" err="1" smtClean="0"/>
              <a:t>kajian</a:t>
            </a:r>
            <a:r>
              <a:rPr lang="en-US" dirty="0" smtClean="0"/>
              <a:t> </a:t>
            </a:r>
            <a:r>
              <a:rPr lang="en-US" dirty="0" err="1" smtClean="0"/>
              <a:t>Psikologi</a:t>
            </a:r>
            <a:r>
              <a:rPr lang="en-US" dirty="0" smtClean="0"/>
              <a:t> </a:t>
            </a:r>
            <a:r>
              <a:rPr lang="en-US" dirty="0" err="1" smtClean="0"/>
              <a:t>Faal</a:t>
            </a:r>
            <a:r>
              <a:rPr lang="en-US" dirty="0" smtClean="0"/>
              <a:t> </a:t>
            </a:r>
            <a:r>
              <a:rPr lang="en-US" dirty="0" err="1" smtClean="0"/>
              <a:t>adalah</a:t>
            </a:r>
            <a:r>
              <a:rPr lang="en-US" dirty="0" smtClean="0"/>
              <a:t> </a:t>
            </a:r>
            <a:r>
              <a:rPr lang="en-US" dirty="0" err="1" smtClean="0"/>
              <a:t>tentang</a:t>
            </a:r>
            <a:r>
              <a:rPr lang="en-US" dirty="0" smtClean="0"/>
              <a:t> </a:t>
            </a:r>
            <a:r>
              <a:rPr lang="en-US" dirty="0" err="1" smtClean="0"/>
              <a:t>mekanisme-mekanisme</a:t>
            </a:r>
            <a:r>
              <a:rPr lang="en-US" dirty="0" smtClean="0"/>
              <a:t> neural </a:t>
            </a:r>
            <a:r>
              <a:rPr lang="en-US" dirty="0" err="1" smtClean="0"/>
              <a:t>perilaku</a:t>
            </a:r>
            <a:r>
              <a:rPr lang="en-US" dirty="0" smtClean="0"/>
              <a:t> </a:t>
            </a:r>
            <a:r>
              <a:rPr lang="en-US" dirty="0" err="1" smtClean="0"/>
              <a:t>dengan</a:t>
            </a:r>
            <a:r>
              <a:rPr lang="en-US" dirty="0" smtClean="0"/>
              <a:t> </a:t>
            </a:r>
            <a:r>
              <a:rPr lang="en-US" dirty="0" err="1" smtClean="0"/>
              <a:t>memanipulasi</a:t>
            </a:r>
            <a:r>
              <a:rPr lang="en-US" dirty="0" smtClean="0"/>
              <a:t> </a:t>
            </a:r>
            <a:r>
              <a:rPr lang="en-US" dirty="0" err="1" smtClean="0"/>
              <a:t>sistem</a:t>
            </a:r>
            <a:r>
              <a:rPr lang="en-US" dirty="0" smtClean="0"/>
              <a:t> </a:t>
            </a:r>
            <a:r>
              <a:rPr lang="en-US" dirty="0" err="1" smtClean="0"/>
              <a:t>saraf</a:t>
            </a:r>
            <a:r>
              <a:rPr lang="en-US" dirty="0" smtClean="0"/>
              <a:t> </a:t>
            </a:r>
            <a:r>
              <a:rPr lang="en-US" dirty="0" err="1" smtClean="0"/>
              <a:t>binatang</a:t>
            </a:r>
            <a:r>
              <a:rPr lang="en-US" dirty="0" smtClean="0"/>
              <a:t> </a:t>
            </a:r>
            <a:r>
              <a:rPr lang="en-US" dirty="0" err="1" smtClean="0"/>
              <a:t>dalam</a:t>
            </a:r>
            <a:r>
              <a:rPr lang="en-US" dirty="0" smtClean="0"/>
              <a:t> </a:t>
            </a:r>
            <a:r>
              <a:rPr lang="en-US" dirty="0" err="1" smtClean="0"/>
              <a:t>eksperimen</a:t>
            </a:r>
            <a:r>
              <a:rPr lang="en-US" dirty="0" smtClean="0"/>
              <a:t> </a:t>
            </a:r>
            <a:r>
              <a:rPr lang="en-US" dirty="0" err="1" smtClean="0"/>
              <a:t>terkontrol</a:t>
            </a:r>
            <a:r>
              <a:rPr lang="en-US" dirty="0" smtClean="0"/>
              <a:t>. </a:t>
            </a:r>
          </a:p>
          <a:p>
            <a:r>
              <a:rPr lang="en-US" dirty="0" smtClean="0"/>
              <a:t>Ada pula </a:t>
            </a:r>
            <a:r>
              <a:rPr lang="en-US" dirty="0" err="1" smtClean="0"/>
              <a:t>pendekatan</a:t>
            </a:r>
            <a:r>
              <a:rPr lang="en-US" dirty="0" smtClean="0"/>
              <a:t> </a:t>
            </a:r>
            <a:r>
              <a:rPr lang="en-US" dirty="0" err="1" smtClean="0"/>
              <a:t>Psikofisiologi</a:t>
            </a:r>
            <a:r>
              <a:rPr lang="en-US" dirty="0" smtClean="0"/>
              <a:t> </a:t>
            </a:r>
            <a:r>
              <a:rPr lang="en-US" dirty="0" err="1" smtClean="0"/>
              <a:t>merupakan</a:t>
            </a:r>
            <a:r>
              <a:rPr lang="en-US" dirty="0" smtClean="0"/>
              <a:t> </a:t>
            </a:r>
            <a:r>
              <a:rPr lang="en-US" dirty="0" err="1" smtClean="0"/>
              <a:t>bagian</a:t>
            </a:r>
            <a:r>
              <a:rPr lang="en-US" dirty="0" smtClean="0"/>
              <a:t> </a:t>
            </a:r>
            <a:r>
              <a:rPr lang="en-US" dirty="0" err="1" smtClean="0"/>
              <a:t>biopsikologi</a:t>
            </a:r>
            <a:r>
              <a:rPr lang="en-US" dirty="0" smtClean="0"/>
              <a:t> yang </a:t>
            </a:r>
            <a:r>
              <a:rPr lang="en-US" dirty="0" err="1" smtClean="0"/>
              <a:t>mengkaji</a:t>
            </a:r>
            <a:r>
              <a:rPr lang="en-US" dirty="0" smtClean="0"/>
              <a:t> </a:t>
            </a:r>
            <a:r>
              <a:rPr lang="en-US" dirty="0" err="1" smtClean="0"/>
              <a:t>hubungan</a:t>
            </a:r>
            <a:r>
              <a:rPr lang="en-US" dirty="0" smtClean="0"/>
              <a:t> </a:t>
            </a:r>
            <a:r>
              <a:rPr lang="en-US" dirty="0" err="1" smtClean="0"/>
              <a:t>antara</a:t>
            </a:r>
            <a:r>
              <a:rPr lang="en-US" dirty="0" smtClean="0"/>
              <a:t> </a:t>
            </a:r>
            <a:r>
              <a:rPr lang="en-US" dirty="0" err="1" smtClean="0"/>
              <a:t>aktifitas</a:t>
            </a:r>
            <a:r>
              <a:rPr lang="en-US" dirty="0" smtClean="0"/>
              <a:t> </a:t>
            </a:r>
            <a:r>
              <a:rPr lang="en-US" dirty="0" err="1" smtClean="0"/>
              <a:t>fisiologis</a:t>
            </a:r>
            <a:r>
              <a:rPr lang="en-US" dirty="0" smtClean="0"/>
              <a:t> </a:t>
            </a:r>
            <a:r>
              <a:rPr lang="en-US" dirty="0" err="1" smtClean="0"/>
              <a:t>dan</a:t>
            </a:r>
            <a:r>
              <a:rPr lang="en-US" dirty="0" smtClean="0"/>
              <a:t> proses-proses </a:t>
            </a:r>
            <a:r>
              <a:rPr lang="en-US" dirty="0" err="1" smtClean="0"/>
              <a:t>psikologis</a:t>
            </a:r>
            <a:r>
              <a:rPr lang="en-US" dirty="0" smtClean="0"/>
              <a:t> </a:t>
            </a:r>
            <a:r>
              <a:rPr lang="en-US" dirty="0" err="1" smtClean="0"/>
              <a:t>pada</a:t>
            </a:r>
            <a:r>
              <a:rPr lang="en-US" dirty="0" smtClean="0"/>
              <a:t> </a:t>
            </a:r>
            <a:r>
              <a:rPr lang="en-US" dirty="0" err="1" smtClean="0"/>
              <a:t>manusia</a:t>
            </a:r>
            <a:r>
              <a:rPr lang="en-US" dirty="0" smtClean="0"/>
              <a:t>. </a:t>
            </a:r>
            <a:r>
              <a:rPr lang="en-US" dirty="0" err="1" smtClean="0"/>
              <a:t>Pendekatan</a:t>
            </a:r>
            <a:r>
              <a:rPr lang="en-US" dirty="0" smtClean="0"/>
              <a:t> non </a:t>
            </a:r>
            <a:r>
              <a:rPr lang="en-US" dirty="0" err="1" smtClean="0"/>
              <a:t>invasif</a:t>
            </a:r>
            <a:r>
              <a:rPr lang="en-US" dirty="0" smtClean="0"/>
              <a:t> (</a:t>
            </a:r>
            <a:r>
              <a:rPr lang="en-US" dirty="0" err="1" smtClean="0"/>
              <a:t>aktivitas</a:t>
            </a:r>
            <a:r>
              <a:rPr lang="en-US" dirty="0" smtClean="0"/>
              <a:t> </a:t>
            </a:r>
            <a:r>
              <a:rPr lang="en-US" dirty="0" err="1" smtClean="0"/>
              <a:t>fisiologis</a:t>
            </a:r>
            <a:r>
              <a:rPr lang="en-US" dirty="0" smtClean="0"/>
              <a:t> </a:t>
            </a:r>
            <a:r>
              <a:rPr lang="en-US" dirty="0" err="1" smtClean="0"/>
              <a:t>direkam</a:t>
            </a:r>
            <a:r>
              <a:rPr lang="en-US" dirty="0" smtClean="0"/>
              <a:t> di </a:t>
            </a:r>
            <a:r>
              <a:rPr lang="en-US" dirty="0" err="1" smtClean="0"/>
              <a:t>luar</a:t>
            </a:r>
            <a:r>
              <a:rPr lang="en-US" dirty="0" smtClean="0"/>
              <a:t> </a:t>
            </a:r>
            <a:r>
              <a:rPr lang="en-US" dirty="0" err="1" smtClean="0"/>
              <a:t>tubuh</a:t>
            </a:r>
            <a:r>
              <a:rPr lang="en-US" dirty="0" smtClean="0"/>
              <a:t>) </a:t>
            </a:r>
            <a:r>
              <a:rPr lang="en-US" dirty="0" err="1" smtClean="0"/>
              <a:t>dan</a:t>
            </a:r>
            <a:r>
              <a:rPr lang="en-US" dirty="0" smtClean="0"/>
              <a:t> yang </a:t>
            </a:r>
            <a:r>
              <a:rPr lang="en-US" dirty="0" err="1" smtClean="0"/>
              <a:t>lazim</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ukuran</a:t>
            </a:r>
            <a:r>
              <a:rPr lang="en-US" dirty="0" smtClean="0"/>
              <a:t> </a:t>
            </a:r>
            <a:r>
              <a:rPr lang="en-US" dirty="0" err="1" smtClean="0"/>
              <a:t>aktivitas</a:t>
            </a:r>
            <a:r>
              <a:rPr lang="en-US" dirty="0" smtClean="0"/>
              <a:t> </a:t>
            </a:r>
            <a:r>
              <a:rPr lang="en-US" dirty="0" err="1" smtClean="0"/>
              <a:t>otak</a:t>
            </a:r>
            <a:r>
              <a:rPr lang="en-US" dirty="0" smtClean="0"/>
              <a:t> </a:t>
            </a:r>
            <a:r>
              <a:rPr lang="en-US" dirty="0" err="1" smtClean="0"/>
              <a:t>adalah</a:t>
            </a:r>
            <a:r>
              <a:rPr lang="en-US" dirty="0" smtClean="0"/>
              <a:t> EEG.</a:t>
            </a:r>
          </a:p>
          <a:p>
            <a:r>
              <a:rPr lang="en-US" dirty="0" err="1" smtClean="0"/>
              <a:t>Sebagai</a:t>
            </a:r>
            <a:r>
              <a:rPr lang="en-US" dirty="0" smtClean="0"/>
              <a:t> </a:t>
            </a:r>
            <a:r>
              <a:rPr lang="en-US" dirty="0" err="1" smtClean="0"/>
              <a:t>bidang</a:t>
            </a:r>
            <a:r>
              <a:rPr lang="en-US" dirty="0" smtClean="0"/>
              <a:t> </a:t>
            </a:r>
            <a:r>
              <a:rPr lang="en-US" dirty="0" err="1" smtClean="0"/>
              <a:t>studi</a:t>
            </a:r>
            <a:r>
              <a:rPr lang="en-US" dirty="0" smtClean="0"/>
              <a:t> </a:t>
            </a:r>
            <a:r>
              <a:rPr lang="en-US" dirty="0" err="1" smtClean="0"/>
              <a:t>neurosains</a:t>
            </a:r>
            <a:r>
              <a:rPr lang="en-US" dirty="0" smtClean="0"/>
              <a:t> </a:t>
            </a:r>
            <a:r>
              <a:rPr lang="en-US" dirty="0" err="1" smtClean="0"/>
              <a:t>banyak</a:t>
            </a:r>
            <a:r>
              <a:rPr lang="en-US" dirty="0" smtClean="0"/>
              <a:t> </a:t>
            </a:r>
            <a:r>
              <a:rPr lang="en-US" dirty="0" err="1" smtClean="0"/>
              <a:t>mengandung</a:t>
            </a:r>
            <a:r>
              <a:rPr lang="en-US" dirty="0" smtClean="0"/>
              <a:t> </a:t>
            </a:r>
            <a:r>
              <a:rPr lang="en-US" dirty="0" err="1" smtClean="0"/>
              <a:t>konsep-konsep</a:t>
            </a:r>
            <a:r>
              <a:rPr lang="en-US" dirty="0" smtClean="0"/>
              <a:t> yang </a:t>
            </a:r>
            <a:r>
              <a:rPr lang="en-US" dirty="0" err="1" smtClean="0"/>
              <a:t>terkait</a:t>
            </a:r>
            <a:r>
              <a:rPr lang="en-US" dirty="0" smtClean="0"/>
              <a:t> </a:t>
            </a:r>
            <a:r>
              <a:rPr lang="en-US" dirty="0" err="1" smtClean="0"/>
              <a:t>perilaku</a:t>
            </a:r>
            <a:r>
              <a:rPr lang="en-US" dirty="0"/>
              <a:t> </a:t>
            </a:r>
            <a:r>
              <a:rPr lang="en-US" dirty="0" err="1" smtClean="0"/>
              <a:t>oleh</a:t>
            </a:r>
            <a:r>
              <a:rPr lang="en-US" dirty="0" smtClean="0"/>
              <a:t> </a:t>
            </a:r>
            <a:r>
              <a:rPr lang="en-US" dirty="0" err="1" smtClean="0"/>
              <a:t>karena</a:t>
            </a:r>
            <a:r>
              <a:rPr lang="en-US" dirty="0"/>
              <a:t> </a:t>
            </a:r>
            <a:r>
              <a:rPr lang="en-US" dirty="0" err="1" smtClean="0"/>
              <a:t>itu</a:t>
            </a:r>
            <a:r>
              <a:rPr lang="en-US" dirty="0" smtClean="0"/>
              <a:t>  </a:t>
            </a:r>
            <a:r>
              <a:rPr lang="en-US" dirty="0" err="1" smtClean="0"/>
              <a:t>disebut</a:t>
            </a:r>
            <a:r>
              <a:rPr lang="en-US" dirty="0" smtClean="0"/>
              <a:t> </a:t>
            </a:r>
            <a:r>
              <a:rPr lang="en-US" dirty="0" err="1"/>
              <a:t>neurosains</a:t>
            </a:r>
            <a:r>
              <a:rPr lang="en-US" dirty="0"/>
              <a:t> </a:t>
            </a:r>
            <a:r>
              <a:rPr lang="en-US" dirty="0" err="1"/>
              <a:t>perilaku</a:t>
            </a:r>
            <a:r>
              <a:rPr lang="en-US" dirty="0"/>
              <a:t>.  </a:t>
            </a:r>
            <a:endParaRPr lang="en-US" dirty="0" smtClean="0"/>
          </a:p>
          <a:p>
            <a:r>
              <a:rPr lang="en-US" dirty="0" err="1" smtClean="0"/>
              <a:t>Sebagian</a:t>
            </a:r>
            <a:r>
              <a:rPr lang="en-US" dirty="0" smtClean="0"/>
              <a:t> </a:t>
            </a:r>
            <a:r>
              <a:rPr lang="en-US" dirty="0" err="1" smtClean="0"/>
              <a:t>besar</a:t>
            </a:r>
            <a:r>
              <a:rPr lang="en-US" dirty="0" smtClean="0"/>
              <a:t> </a:t>
            </a:r>
            <a:r>
              <a:rPr lang="en-US" dirty="0" err="1" smtClean="0"/>
              <a:t>pembahasan</a:t>
            </a:r>
            <a:r>
              <a:rPr lang="en-US" dirty="0" smtClean="0"/>
              <a:t> </a:t>
            </a:r>
            <a:r>
              <a:rPr lang="en-US" dirty="0" err="1" smtClean="0"/>
              <a:t>dalam</a:t>
            </a:r>
            <a:r>
              <a:rPr lang="en-US" dirty="0" smtClean="0"/>
              <a:t> </a:t>
            </a:r>
            <a:r>
              <a:rPr lang="en-US" dirty="0" err="1" smtClean="0"/>
              <a:t>psikologi</a:t>
            </a:r>
            <a:r>
              <a:rPr lang="en-US" dirty="0" smtClean="0"/>
              <a:t> </a:t>
            </a:r>
            <a:r>
              <a:rPr lang="en-US" dirty="0" err="1" smtClean="0"/>
              <a:t>faal</a:t>
            </a:r>
            <a:r>
              <a:rPr lang="en-US" dirty="0" smtClean="0"/>
              <a:t> </a:t>
            </a:r>
            <a:r>
              <a:rPr lang="en-US" dirty="0" err="1" smtClean="0"/>
              <a:t>ini</a:t>
            </a:r>
            <a:r>
              <a:rPr lang="en-US" dirty="0" smtClean="0"/>
              <a:t> </a:t>
            </a:r>
            <a:r>
              <a:rPr lang="en-US" dirty="0" err="1" smtClean="0"/>
              <a:t>terpusat</a:t>
            </a:r>
            <a:r>
              <a:rPr lang="en-US" dirty="0" smtClean="0"/>
              <a:t> </a:t>
            </a:r>
            <a:r>
              <a:rPr lang="en-US" dirty="0" err="1" smtClean="0"/>
              <a:t>pada</a:t>
            </a:r>
            <a:r>
              <a:rPr lang="en-US" dirty="0" smtClean="0"/>
              <a:t> </a:t>
            </a:r>
            <a:r>
              <a:rPr lang="en-US" dirty="0" err="1" smtClean="0"/>
              <a:t>fungsi</a:t>
            </a:r>
            <a:r>
              <a:rPr lang="en-US" dirty="0" smtClean="0"/>
              <a:t> </a:t>
            </a:r>
            <a:r>
              <a:rPr lang="en-US" dirty="0" err="1" smtClean="0"/>
              <a:t>otak</a:t>
            </a:r>
            <a:r>
              <a:rPr lang="en-US" dirty="0" smtClean="0"/>
              <a: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Otak</a:t>
            </a:r>
            <a:r>
              <a:rPr lang="en-US" dirty="0" smtClean="0"/>
              <a:t> </a:t>
            </a:r>
            <a:r>
              <a:rPr lang="en-US" dirty="0" err="1" smtClean="0"/>
              <a:t>dan</a:t>
            </a:r>
            <a:r>
              <a:rPr lang="en-US" dirty="0" smtClean="0"/>
              <a:t> </a:t>
            </a:r>
            <a:r>
              <a:rPr lang="en-US" dirty="0" err="1" smtClean="0"/>
              <a:t>Perilaku</a:t>
            </a:r>
            <a:endParaRPr lang="en-US" dirty="0"/>
          </a:p>
        </p:txBody>
      </p:sp>
      <p:sp>
        <p:nvSpPr>
          <p:cNvPr id="3" name="Content Placeholder 2"/>
          <p:cNvSpPr>
            <a:spLocks noGrp="1"/>
          </p:cNvSpPr>
          <p:nvPr>
            <p:ph idx="1"/>
          </p:nvPr>
        </p:nvSpPr>
        <p:spPr/>
        <p:txBody>
          <a:bodyPr/>
          <a:lstStyle/>
          <a:p>
            <a:r>
              <a:rPr lang="en-US" dirty="0" err="1" smtClean="0"/>
              <a:t>Otak</a:t>
            </a:r>
            <a:r>
              <a:rPr lang="en-US" dirty="0" smtClean="0"/>
              <a:t>  </a:t>
            </a:r>
            <a:r>
              <a:rPr lang="en-US" dirty="0" err="1" smtClean="0"/>
              <a:t>manusia</a:t>
            </a:r>
            <a:r>
              <a:rPr lang="en-US" dirty="0" smtClean="0"/>
              <a:t> </a:t>
            </a:r>
            <a:r>
              <a:rPr lang="en-US" dirty="0" err="1" smtClean="0"/>
              <a:t>memiliki</a:t>
            </a:r>
            <a:r>
              <a:rPr lang="en-US" dirty="0" smtClean="0"/>
              <a:t> </a:t>
            </a:r>
            <a:r>
              <a:rPr lang="en-US" dirty="0" err="1" smtClean="0"/>
              <a:t>berat</a:t>
            </a:r>
            <a:r>
              <a:rPr lang="en-US" dirty="0" smtClean="0"/>
              <a:t> </a:t>
            </a:r>
            <a:r>
              <a:rPr lang="en-US" dirty="0" err="1" smtClean="0"/>
              <a:t>sekitar</a:t>
            </a:r>
            <a:r>
              <a:rPr lang="en-US" dirty="0" smtClean="0"/>
              <a:t> 1,3 kg </a:t>
            </a:r>
          </a:p>
          <a:p>
            <a:r>
              <a:rPr lang="en-US" dirty="0" err="1" smtClean="0"/>
              <a:t>Secara</a:t>
            </a:r>
            <a:r>
              <a:rPr lang="en-US" dirty="0" smtClean="0"/>
              <a:t> </a:t>
            </a:r>
            <a:r>
              <a:rPr lang="en-US" dirty="0" err="1" smtClean="0"/>
              <a:t>mikroskopis</a:t>
            </a:r>
            <a:r>
              <a:rPr lang="en-US" dirty="0" smtClean="0"/>
              <a:t> </a:t>
            </a:r>
            <a:r>
              <a:rPr lang="en-US" dirty="0" err="1" smtClean="0"/>
              <a:t>akan</a:t>
            </a:r>
            <a:r>
              <a:rPr lang="en-US" dirty="0" smtClean="0"/>
              <a:t> </a:t>
            </a:r>
            <a:r>
              <a:rPr lang="en-US" dirty="0" err="1" smtClean="0"/>
              <a:t>terlihat</a:t>
            </a:r>
            <a:r>
              <a:rPr lang="en-US" dirty="0" smtClean="0"/>
              <a:t> </a:t>
            </a:r>
            <a:r>
              <a:rPr lang="en-US" dirty="0" err="1" smtClean="0"/>
              <a:t>adanya</a:t>
            </a:r>
            <a:r>
              <a:rPr lang="en-US" dirty="0" smtClean="0"/>
              <a:t> </a:t>
            </a:r>
            <a:r>
              <a:rPr lang="en-US" dirty="0" err="1" smtClean="0"/>
              <a:t>jaringan</a:t>
            </a:r>
            <a:r>
              <a:rPr lang="en-US" dirty="0" smtClean="0"/>
              <a:t> neuron yang </a:t>
            </a:r>
            <a:r>
              <a:rPr lang="en-US" dirty="0" err="1" smtClean="0"/>
              <a:t>akan</a:t>
            </a:r>
            <a:r>
              <a:rPr lang="en-US" dirty="0" smtClean="0"/>
              <a:t> </a:t>
            </a:r>
            <a:r>
              <a:rPr lang="en-US" dirty="0" err="1" smtClean="0"/>
              <a:t>menerima</a:t>
            </a:r>
            <a:r>
              <a:rPr lang="en-US" dirty="0" smtClean="0"/>
              <a:t> &amp; </a:t>
            </a:r>
            <a:r>
              <a:rPr lang="en-US" dirty="0" err="1" smtClean="0"/>
              <a:t>meneruskan</a:t>
            </a:r>
            <a:r>
              <a:rPr lang="en-US" dirty="0" smtClean="0"/>
              <a:t> </a:t>
            </a:r>
            <a:r>
              <a:rPr lang="en-US" dirty="0" err="1" smtClean="0"/>
              <a:t>informasi</a:t>
            </a:r>
            <a:r>
              <a:rPr lang="en-US" dirty="0" smtClean="0"/>
              <a:t> </a:t>
            </a:r>
            <a:r>
              <a:rPr lang="en-US" dirty="0" err="1" smtClean="0"/>
              <a:t>antar</a:t>
            </a:r>
            <a:r>
              <a:rPr lang="en-US" dirty="0" smtClean="0"/>
              <a:t> neuron </a:t>
            </a:r>
            <a:r>
              <a:rPr lang="en-US" dirty="0" err="1" smtClean="0"/>
              <a:t>melalui</a:t>
            </a:r>
            <a:r>
              <a:rPr lang="en-US" dirty="0" smtClean="0"/>
              <a:t> </a:t>
            </a:r>
            <a:r>
              <a:rPr lang="en-US" dirty="0" err="1" smtClean="0"/>
              <a:t>sinyal-sinyal</a:t>
            </a:r>
            <a:r>
              <a:rPr lang="en-US" dirty="0" smtClean="0"/>
              <a:t> </a:t>
            </a:r>
            <a:r>
              <a:rPr lang="en-US" dirty="0" err="1" smtClean="0"/>
              <a:t>elektrokimiawi</a:t>
            </a:r>
            <a:r>
              <a:rPr lang="en-US" dirty="0" smtClean="0"/>
              <a:t> yang </a:t>
            </a:r>
            <a:r>
              <a:rPr lang="en-US" dirty="0" err="1" smtClean="0"/>
              <a:t>kompleks</a:t>
            </a:r>
            <a:r>
              <a:rPr lang="en-US" dirty="0" smtClean="0"/>
              <a:t>.</a:t>
            </a:r>
          </a:p>
          <a:p>
            <a:r>
              <a:rPr lang="en-US" dirty="0" err="1" smtClean="0"/>
              <a:t>Kerja</a:t>
            </a:r>
            <a:r>
              <a:rPr lang="en-US" dirty="0" smtClean="0"/>
              <a:t> neuron </a:t>
            </a:r>
            <a:r>
              <a:rPr lang="en-US" dirty="0" err="1" smtClean="0"/>
              <a:t>akan</a:t>
            </a:r>
            <a:r>
              <a:rPr lang="en-US" dirty="0" smtClean="0"/>
              <a:t> </a:t>
            </a:r>
            <a:r>
              <a:rPr lang="en-US" dirty="0" err="1" smtClean="0"/>
              <a:t>menimbulkan</a:t>
            </a:r>
            <a:r>
              <a:rPr lang="en-US" dirty="0" smtClean="0"/>
              <a:t> </a:t>
            </a:r>
            <a:r>
              <a:rPr lang="en-US" dirty="0" err="1" smtClean="0"/>
              <a:t>beragam</a:t>
            </a:r>
            <a:r>
              <a:rPr lang="en-US" dirty="0" smtClean="0"/>
              <a:t> </a:t>
            </a:r>
            <a:r>
              <a:rPr lang="en-US" dirty="0" err="1" smtClean="0"/>
              <a:t>perilaku</a:t>
            </a:r>
            <a:r>
              <a:rPr lang="en-US" dirty="0" smtClean="0"/>
              <a:t> </a:t>
            </a:r>
            <a:r>
              <a:rPr lang="en-US" dirty="0" err="1" smtClean="0"/>
              <a:t>dan</a:t>
            </a:r>
            <a:r>
              <a:rPr lang="en-US" dirty="0" smtClean="0"/>
              <a:t> </a:t>
            </a:r>
            <a:r>
              <a:rPr lang="en-US" dirty="0" err="1" smtClean="0"/>
              <a:t>pengalaman</a:t>
            </a:r>
            <a:r>
              <a:rPr lang="en-US" dirty="0" smtClean="0"/>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3600" dirty="0" smtClean="0"/>
              <a:t/>
            </a:r>
            <a:br>
              <a:rPr lang="en-US" sz="3600" dirty="0" smtClean="0"/>
            </a:br>
            <a:r>
              <a:rPr lang="en-US" sz="3600" dirty="0" err="1" smtClean="0"/>
              <a:t>Perilaku</a:t>
            </a:r>
            <a:r>
              <a:rPr lang="en-US" sz="3600" dirty="0" smtClean="0"/>
              <a:t> </a:t>
            </a:r>
            <a:r>
              <a:rPr lang="en-US" sz="3600" dirty="0" err="1" smtClean="0"/>
              <a:t>dalam</a:t>
            </a:r>
            <a:r>
              <a:rPr lang="en-US" sz="3600" dirty="0" smtClean="0"/>
              <a:t> </a:t>
            </a:r>
            <a:r>
              <a:rPr lang="en-US" sz="3600" dirty="0" err="1" smtClean="0"/>
              <a:t>biopsikologi</a:t>
            </a:r>
            <a:r>
              <a:rPr lang="en-US" dirty="0" smtClean="0"/>
              <a:t/>
            </a:r>
            <a:br>
              <a:rPr lang="en-US" dirty="0" smtClean="0"/>
            </a:br>
            <a:endParaRPr lang="en-US" dirty="0"/>
          </a:p>
        </p:txBody>
      </p:sp>
      <p:sp>
        <p:nvSpPr>
          <p:cNvPr id="3" name="Content Placeholder 2"/>
          <p:cNvSpPr>
            <a:spLocks noGrp="1"/>
          </p:cNvSpPr>
          <p:nvPr>
            <p:ph idx="1"/>
          </p:nvPr>
        </p:nvSpPr>
        <p:spPr>
          <a:xfrm>
            <a:off x="457200" y="1066800"/>
            <a:ext cx="8229600" cy="5486400"/>
          </a:xfrm>
        </p:spPr>
        <p:txBody>
          <a:bodyPr>
            <a:normAutofit fontScale="77500" lnSpcReduction="20000"/>
          </a:bodyPr>
          <a:lstStyle/>
          <a:p>
            <a:r>
              <a:rPr lang="en-US" dirty="0" err="1" smtClean="0">
                <a:sym typeface="Wingdings" pitchFamily="2" charset="2"/>
              </a:rPr>
              <a:t>Perilaku</a:t>
            </a:r>
            <a:r>
              <a:rPr lang="en-US" dirty="0" smtClean="0">
                <a:sym typeface="Wingdings" pitchFamily="2" charset="2"/>
              </a:rPr>
              <a:t> </a:t>
            </a:r>
            <a:r>
              <a:rPr lang="en-US" dirty="0" err="1" smtClean="0">
                <a:sym typeface="Wingdings" pitchFamily="2" charset="2"/>
              </a:rPr>
              <a:t>dalam</a:t>
            </a:r>
            <a:r>
              <a:rPr lang="en-US" dirty="0" smtClean="0">
                <a:sym typeface="Wingdings" pitchFamily="2" charset="2"/>
              </a:rPr>
              <a:t> </a:t>
            </a:r>
            <a:r>
              <a:rPr lang="en-US" dirty="0" err="1" smtClean="0">
                <a:sym typeface="Wingdings" pitchFamily="2" charset="2"/>
              </a:rPr>
              <a:t>biopsikologi</a:t>
            </a:r>
            <a:r>
              <a:rPr lang="en-US" dirty="0" smtClean="0">
                <a:sym typeface="Wingdings" pitchFamily="2" charset="2"/>
              </a:rPr>
              <a:t> </a:t>
            </a:r>
            <a:r>
              <a:rPr lang="en-US" dirty="0" err="1" smtClean="0">
                <a:sym typeface="Wingdings" pitchFamily="2" charset="2"/>
              </a:rPr>
              <a:t>ada</a:t>
            </a:r>
            <a:r>
              <a:rPr lang="en-US" dirty="0" smtClean="0">
                <a:sym typeface="Wingdings" pitchFamily="2" charset="2"/>
              </a:rPr>
              <a:t> 4 </a:t>
            </a:r>
            <a:r>
              <a:rPr lang="en-US" dirty="0" err="1" smtClean="0">
                <a:sym typeface="Wingdings" pitchFamily="2" charset="2"/>
              </a:rPr>
              <a:t>kategori</a:t>
            </a:r>
            <a:r>
              <a:rPr lang="en-US" dirty="0" smtClean="0">
                <a:sym typeface="Wingdings" pitchFamily="2" charset="2"/>
              </a:rPr>
              <a:t> :</a:t>
            </a:r>
          </a:p>
          <a:p>
            <a:r>
              <a:rPr lang="en-US" dirty="0" err="1" smtClean="0">
                <a:sym typeface="Wingdings" pitchFamily="2" charset="2"/>
              </a:rPr>
              <a:t>Fisiologi</a:t>
            </a:r>
            <a:r>
              <a:rPr lang="en-US" dirty="0" smtClean="0">
                <a:sym typeface="Wingdings" pitchFamily="2" charset="2"/>
              </a:rPr>
              <a:t> </a:t>
            </a:r>
            <a:r>
              <a:rPr lang="en-US" dirty="0" err="1" smtClean="0">
                <a:sym typeface="Wingdings" pitchFamily="2" charset="2"/>
              </a:rPr>
              <a:t>mengaitkan</a:t>
            </a:r>
            <a:r>
              <a:rPr lang="en-US" dirty="0" smtClean="0">
                <a:sym typeface="Wingdings" pitchFamily="2" charset="2"/>
              </a:rPr>
              <a:t> </a:t>
            </a:r>
            <a:r>
              <a:rPr lang="en-US" dirty="0" err="1" smtClean="0">
                <a:sym typeface="Wingdings" pitchFamily="2" charset="2"/>
              </a:rPr>
              <a:t>antara</a:t>
            </a:r>
            <a:r>
              <a:rPr lang="en-US" dirty="0" smtClean="0">
                <a:sym typeface="Wingdings" pitchFamily="2" charset="2"/>
              </a:rPr>
              <a:t> </a:t>
            </a:r>
            <a:r>
              <a:rPr lang="en-US" dirty="0" err="1" smtClean="0">
                <a:sym typeface="Wingdings" pitchFamily="2" charset="2"/>
              </a:rPr>
              <a:t>aktivitas</a:t>
            </a:r>
            <a:r>
              <a:rPr lang="en-US" dirty="0" smtClean="0">
                <a:sym typeface="Wingdings" pitchFamily="2" charset="2"/>
              </a:rPr>
              <a:t> </a:t>
            </a:r>
            <a:r>
              <a:rPr lang="en-US" dirty="0" err="1" smtClean="0">
                <a:sym typeface="Wingdings" pitchFamily="2" charset="2"/>
              </a:rPr>
              <a:t>otak</a:t>
            </a:r>
            <a:r>
              <a:rPr lang="en-US" dirty="0" smtClean="0">
                <a:sym typeface="Wingdings" pitchFamily="2" charset="2"/>
              </a:rPr>
              <a:t> </a:t>
            </a:r>
            <a:r>
              <a:rPr lang="en-US" dirty="0" err="1" smtClean="0">
                <a:sym typeface="Wingdings" pitchFamily="2" charset="2"/>
              </a:rPr>
              <a:t>dengan</a:t>
            </a:r>
            <a:r>
              <a:rPr lang="en-US" dirty="0" smtClean="0">
                <a:sym typeface="Wingdings" pitchFamily="2" charset="2"/>
              </a:rPr>
              <a:t> organ </a:t>
            </a:r>
            <a:r>
              <a:rPr lang="en-US" dirty="0" err="1" smtClean="0">
                <a:sym typeface="Wingdings" pitchFamily="2" charset="2"/>
              </a:rPr>
              <a:t>tubuh</a:t>
            </a:r>
            <a:r>
              <a:rPr lang="en-US" dirty="0" smtClean="0">
                <a:sym typeface="Wingdings" pitchFamily="2" charset="2"/>
              </a:rPr>
              <a:t> </a:t>
            </a:r>
            <a:r>
              <a:rPr lang="en-US" dirty="0" err="1" smtClean="0">
                <a:sym typeface="Wingdings" pitchFamily="2" charset="2"/>
              </a:rPr>
              <a:t>lainnya</a:t>
            </a:r>
            <a:r>
              <a:rPr lang="en-US" dirty="0" smtClean="0">
                <a:sym typeface="Wingdings" pitchFamily="2" charset="2"/>
              </a:rPr>
              <a:t>, </a:t>
            </a:r>
            <a:r>
              <a:rPr lang="en-US" dirty="0" err="1" smtClean="0">
                <a:sym typeface="Wingdings" pitchFamily="2" charset="2"/>
              </a:rPr>
              <a:t>contoh</a:t>
            </a:r>
            <a:r>
              <a:rPr lang="en-US" dirty="0" smtClean="0">
                <a:sym typeface="Wingdings" pitchFamily="2" charset="2"/>
              </a:rPr>
              <a:t> </a:t>
            </a:r>
            <a:r>
              <a:rPr lang="en-US" dirty="0" err="1" smtClean="0">
                <a:sym typeface="Wingdings" pitchFamily="2" charset="2"/>
              </a:rPr>
              <a:t>reaksi</a:t>
            </a:r>
            <a:r>
              <a:rPr lang="en-US" dirty="0" smtClean="0">
                <a:sym typeface="Wingdings" pitchFamily="2" charset="2"/>
              </a:rPr>
              <a:t> </a:t>
            </a:r>
            <a:r>
              <a:rPr lang="en-US" dirty="0" err="1" smtClean="0">
                <a:sym typeface="Wingdings" pitchFamily="2" charset="2"/>
              </a:rPr>
              <a:t>kimia</a:t>
            </a:r>
            <a:r>
              <a:rPr lang="en-US" dirty="0" smtClean="0">
                <a:sym typeface="Wingdings" pitchFamily="2" charset="2"/>
              </a:rPr>
              <a:t> yang </a:t>
            </a:r>
            <a:r>
              <a:rPr lang="en-US" dirty="0" err="1" smtClean="0">
                <a:sym typeface="Wingdings" pitchFamily="2" charset="2"/>
              </a:rPr>
              <a:t>menyebabkan</a:t>
            </a:r>
            <a:r>
              <a:rPr lang="en-US" dirty="0" smtClean="0">
                <a:sym typeface="Wingdings" pitchFamily="2" charset="2"/>
              </a:rPr>
              <a:t> </a:t>
            </a:r>
            <a:r>
              <a:rPr lang="en-US" dirty="0" err="1" smtClean="0">
                <a:sym typeface="Wingdings" pitchFamily="2" charset="2"/>
              </a:rPr>
              <a:t>hormon</a:t>
            </a:r>
            <a:r>
              <a:rPr lang="en-US" dirty="0" smtClean="0">
                <a:sym typeface="Wingdings" pitchFamily="2" charset="2"/>
              </a:rPr>
              <a:t> </a:t>
            </a:r>
            <a:r>
              <a:rPr lang="en-US" dirty="0" err="1" smtClean="0">
                <a:sym typeface="Wingdings" pitchFamily="2" charset="2"/>
              </a:rPr>
              <a:t>bekerja</a:t>
            </a:r>
            <a:r>
              <a:rPr lang="en-US" dirty="0" smtClean="0">
                <a:sym typeface="Wingdings" pitchFamily="2" charset="2"/>
              </a:rPr>
              <a:t> </a:t>
            </a:r>
            <a:r>
              <a:rPr lang="en-US" dirty="0" err="1" smtClean="0">
                <a:sym typeface="Wingdings" pitchFamily="2" charset="2"/>
              </a:rPr>
              <a:t>dan</a:t>
            </a:r>
            <a:r>
              <a:rPr lang="en-US" dirty="0" smtClean="0">
                <a:sym typeface="Wingdings" pitchFamily="2" charset="2"/>
              </a:rPr>
              <a:t> </a:t>
            </a:r>
            <a:r>
              <a:rPr lang="en-US" dirty="0" err="1" smtClean="0">
                <a:sym typeface="Wingdings" pitchFamily="2" charset="2"/>
              </a:rPr>
              <a:t>mempengaruhi</a:t>
            </a:r>
            <a:r>
              <a:rPr lang="en-US" dirty="0" smtClean="0">
                <a:sym typeface="Wingdings" pitchFamily="2" charset="2"/>
              </a:rPr>
              <a:t> </a:t>
            </a:r>
            <a:r>
              <a:rPr lang="en-US" dirty="0" err="1" smtClean="0">
                <a:sym typeface="Wingdings" pitchFamily="2" charset="2"/>
              </a:rPr>
              <a:t>otak</a:t>
            </a:r>
            <a:r>
              <a:rPr lang="en-US" dirty="0" smtClean="0">
                <a:sym typeface="Wingdings" pitchFamily="2" charset="2"/>
              </a:rPr>
              <a:t> </a:t>
            </a:r>
            <a:r>
              <a:rPr lang="en-US" dirty="0" err="1" smtClean="0">
                <a:sym typeface="Wingdings" pitchFamily="2" charset="2"/>
              </a:rPr>
              <a:t>menggerakan</a:t>
            </a:r>
            <a:r>
              <a:rPr lang="en-US" dirty="0" smtClean="0">
                <a:sym typeface="Wingdings" pitchFamily="2" charset="2"/>
              </a:rPr>
              <a:t> </a:t>
            </a:r>
            <a:r>
              <a:rPr lang="en-US" dirty="0" err="1" smtClean="0">
                <a:sym typeface="Wingdings" pitchFamily="2" charset="2"/>
              </a:rPr>
              <a:t>otot</a:t>
            </a:r>
            <a:endParaRPr lang="en-US" dirty="0" smtClean="0">
              <a:sym typeface="Wingdings" pitchFamily="2" charset="2"/>
            </a:endParaRPr>
          </a:p>
          <a:p>
            <a:r>
              <a:rPr lang="en-US" dirty="0" smtClean="0">
                <a:sym typeface="Wingdings" pitchFamily="2" charset="2"/>
              </a:rPr>
              <a:t>2. </a:t>
            </a:r>
            <a:r>
              <a:rPr lang="en-US" dirty="0" err="1" smtClean="0">
                <a:sym typeface="Wingdings" pitchFamily="2" charset="2"/>
              </a:rPr>
              <a:t>Ontogeni</a:t>
            </a:r>
            <a:r>
              <a:rPr lang="en-US" dirty="0">
                <a:sym typeface="Wingdings" pitchFamily="2" charset="2"/>
              </a:rPr>
              <a:t> </a:t>
            </a:r>
            <a:r>
              <a:rPr lang="en-US" dirty="0" smtClean="0">
                <a:sym typeface="Wingdings" panose="05000000000000000000" pitchFamily="2" charset="2"/>
              </a:rPr>
              <a:t> </a:t>
            </a:r>
            <a:r>
              <a:rPr lang="en-US" dirty="0" err="1" smtClean="0">
                <a:sym typeface="Wingdings" panose="05000000000000000000" pitchFamily="2" charset="2"/>
              </a:rPr>
              <a:t>Penjelasan</a:t>
            </a:r>
            <a:r>
              <a:rPr lang="en-US" dirty="0" smtClean="0">
                <a:sym typeface="Wingdings" panose="05000000000000000000" pitchFamily="2" charset="2"/>
              </a:rPr>
              <a:t> </a:t>
            </a:r>
            <a:r>
              <a:rPr lang="en-US" dirty="0" err="1" smtClean="0">
                <a:sym typeface="Wingdings" panose="05000000000000000000" pitchFamily="2" charset="2"/>
              </a:rPr>
              <a:t>struktur</a:t>
            </a:r>
            <a:r>
              <a:rPr lang="en-US" dirty="0" smtClean="0">
                <a:sym typeface="Wingdings" panose="05000000000000000000" pitchFamily="2" charset="2"/>
              </a:rPr>
              <a:t> / </a:t>
            </a:r>
            <a:r>
              <a:rPr lang="en-US" dirty="0" err="1" smtClean="0">
                <a:sym typeface="Wingdings" panose="05000000000000000000" pitchFamily="2" charset="2"/>
              </a:rPr>
              <a:t>perilaku</a:t>
            </a:r>
            <a:r>
              <a:rPr lang="en-US" dirty="0" smtClean="0">
                <a:sym typeface="Wingdings" panose="05000000000000000000" pitchFamily="2" charset="2"/>
              </a:rPr>
              <a:t> </a:t>
            </a:r>
            <a:r>
              <a:rPr lang="en-US" dirty="0" err="1" smtClean="0">
                <a:sym typeface="Wingdings" panose="05000000000000000000" pitchFamily="2" charset="2"/>
              </a:rPr>
              <a:t>terkait</a:t>
            </a:r>
            <a:r>
              <a:rPr lang="en-US" dirty="0" smtClean="0">
                <a:sym typeface="Wingdings" panose="05000000000000000000" pitchFamily="2" charset="2"/>
              </a:rPr>
              <a:t> </a:t>
            </a:r>
            <a:r>
              <a:rPr lang="en-US" dirty="0" err="1" smtClean="0">
                <a:sym typeface="Wingdings" panose="05000000000000000000" pitchFamily="2" charset="2"/>
              </a:rPr>
              <a:t>adanya</a:t>
            </a:r>
            <a:r>
              <a:rPr lang="en-US" dirty="0" smtClean="0">
                <a:sym typeface="Wingdings" panose="05000000000000000000" pitchFamily="2" charset="2"/>
              </a:rPr>
              <a:t> gen, </a:t>
            </a:r>
            <a:r>
              <a:rPr lang="en-US" dirty="0" err="1" smtClean="0">
                <a:sym typeface="Wingdings" panose="05000000000000000000" pitchFamily="2" charset="2"/>
              </a:rPr>
              <a:t>nutrisi</a:t>
            </a:r>
            <a:r>
              <a:rPr lang="en-US" dirty="0" smtClean="0">
                <a:sym typeface="Wingdings" panose="05000000000000000000" pitchFamily="2" charset="2"/>
              </a:rPr>
              <a:t>, </a:t>
            </a:r>
            <a:r>
              <a:rPr lang="en-US" dirty="0" err="1" smtClean="0">
                <a:sym typeface="Wingdings" panose="05000000000000000000" pitchFamily="2" charset="2"/>
              </a:rPr>
              <a:t>pengalaman</a:t>
            </a:r>
            <a:r>
              <a:rPr lang="en-US" dirty="0" smtClean="0">
                <a:sym typeface="Wingdings" panose="05000000000000000000" pitchFamily="2" charset="2"/>
              </a:rPr>
              <a:t> </a:t>
            </a:r>
            <a:r>
              <a:rPr lang="en-US" dirty="0" err="1" smtClean="0">
                <a:sym typeface="Wingdings" panose="05000000000000000000" pitchFamily="2" charset="2"/>
              </a:rPr>
              <a:t>dan</a:t>
            </a:r>
            <a:r>
              <a:rPr lang="en-US" dirty="0" smtClean="0">
                <a:sym typeface="Wingdings" panose="05000000000000000000" pitchFamily="2" charset="2"/>
              </a:rPr>
              <a:t> </a:t>
            </a:r>
            <a:r>
              <a:rPr lang="en-US" dirty="0" err="1" smtClean="0">
                <a:sym typeface="Wingdings" panose="05000000000000000000" pitchFamily="2" charset="2"/>
              </a:rPr>
              <a:t>interaksi</a:t>
            </a:r>
            <a:r>
              <a:rPr lang="en-US" dirty="0" smtClean="0">
                <a:sym typeface="Wingdings" panose="05000000000000000000" pitchFamily="2" charset="2"/>
              </a:rPr>
              <a:t> </a:t>
            </a:r>
            <a:r>
              <a:rPr lang="en-US" dirty="0" err="1" smtClean="0">
                <a:sym typeface="Wingdings" panose="05000000000000000000" pitchFamily="2" charset="2"/>
              </a:rPr>
              <a:t>semuanya</a:t>
            </a:r>
            <a:endParaRPr lang="en-US" dirty="0" smtClean="0">
              <a:sym typeface="Wingdings" pitchFamily="2" charset="2"/>
            </a:endParaRPr>
          </a:p>
          <a:p>
            <a:r>
              <a:rPr lang="en-US" dirty="0" smtClean="0">
                <a:sym typeface="Wingdings" pitchFamily="2" charset="2"/>
              </a:rPr>
              <a:t>3. </a:t>
            </a:r>
            <a:r>
              <a:rPr lang="en-US" dirty="0" err="1" smtClean="0">
                <a:sym typeface="Wingdings" pitchFamily="2" charset="2"/>
              </a:rPr>
              <a:t>Evolusi</a:t>
            </a:r>
            <a:r>
              <a:rPr lang="en-US" dirty="0" smtClean="0">
                <a:sym typeface="Wingdings" pitchFamily="2" charset="2"/>
              </a:rPr>
              <a:t>  </a:t>
            </a:r>
            <a:r>
              <a:rPr lang="en-US" dirty="0" err="1" smtClean="0">
                <a:sym typeface="Wingdings" pitchFamily="2" charset="2"/>
              </a:rPr>
              <a:t>merekonstruksi</a:t>
            </a:r>
            <a:r>
              <a:rPr lang="en-US" dirty="0" smtClean="0">
                <a:sym typeface="Wingdings" pitchFamily="2" charset="2"/>
              </a:rPr>
              <a:t> </a:t>
            </a:r>
            <a:r>
              <a:rPr lang="en-US" dirty="0" err="1" smtClean="0">
                <a:sym typeface="Wingdings" pitchFamily="2" charset="2"/>
              </a:rPr>
              <a:t>sejarah</a:t>
            </a:r>
            <a:r>
              <a:rPr lang="en-US" dirty="0" smtClean="0">
                <a:sym typeface="Wingdings" pitchFamily="2" charset="2"/>
              </a:rPr>
              <a:t> </a:t>
            </a:r>
            <a:r>
              <a:rPr lang="en-US" dirty="0" err="1" smtClean="0">
                <a:sym typeface="Wingdings" pitchFamily="2" charset="2"/>
              </a:rPr>
              <a:t>evolusi</a:t>
            </a:r>
            <a:r>
              <a:rPr lang="en-US" dirty="0" smtClean="0">
                <a:sym typeface="Wingdings" pitchFamily="2" charset="2"/>
              </a:rPr>
              <a:t> </a:t>
            </a:r>
            <a:r>
              <a:rPr lang="en-US" dirty="0" err="1" smtClean="0">
                <a:sym typeface="Wingdings" pitchFamily="2" charset="2"/>
              </a:rPr>
              <a:t>suatu</a:t>
            </a:r>
            <a:r>
              <a:rPr lang="en-US" dirty="0" smtClean="0">
                <a:sym typeface="Wingdings" pitchFamily="2" charset="2"/>
              </a:rPr>
              <a:t> </a:t>
            </a:r>
            <a:r>
              <a:rPr lang="en-US" dirty="0" err="1" smtClean="0">
                <a:sym typeface="Wingdings" pitchFamily="2" charset="2"/>
              </a:rPr>
              <a:t>struktur</a:t>
            </a:r>
            <a:r>
              <a:rPr lang="en-US" dirty="0" smtClean="0">
                <a:sym typeface="Wingdings" pitchFamily="2" charset="2"/>
              </a:rPr>
              <a:t> </a:t>
            </a:r>
            <a:r>
              <a:rPr lang="en-US" dirty="0" err="1" smtClean="0">
                <a:sym typeface="Wingdings" pitchFamily="2" charset="2"/>
              </a:rPr>
              <a:t>atau</a:t>
            </a:r>
            <a:r>
              <a:rPr lang="en-US" dirty="0" smtClean="0">
                <a:sym typeface="Wingdings" pitchFamily="2" charset="2"/>
              </a:rPr>
              <a:t> </a:t>
            </a:r>
            <a:r>
              <a:rPr lang="en-US" dirty="0" err="1" smtClean="0">
                <a:sym typeface="Wingdings" pitchFamily="2" charset="2"/>
              </a:rPr>
              <a:t>perilaku</a:t>
            </a:r>
            <a:r>
              <a:rPr lang="en-US" dirty="0" smtClean="0">
                <a:sym typeface="Wingdings" pitchFamily="2" charset="2"/>
              </a:rPr>
              <a:t> </a:t>
            </a:r>
            <a:r>
              <a:rPr lang="en-US" dirty="0" err="1" smtClean="0">
                <a:sym typeface="Wingdings" pitchFamily="2" charset="2"/>
              </a:rPr>
              <a:t>contoh</a:t>
            </a:r>
            <a:r>
              <a:rPr lang="en-US" dirty="0" smtClean="0">
                <a:sym typeface="Wingdings" pitchFamily="2" charset="2"/>
              </a:rPr>
              <a:t> </a:t>
            </a:r>
            <a:r>
              <a:rPr lang="en-US" dirty="0" err="1" smtClean="0">
                <a:sym typeface="Wingdings" pitchFamily="2" charset="2"/>
              </a:rPr>
              <a:t>saat</a:t>
            </a:r>
            <a:r>
              <a:rPr lang="en-US" dirty="0" smtClean="0">
                <a:sym typeface="Wingdings" pitchFamily="2" charset="2"/>
              </a:rPr>
              <a:t> </a:t>
            </a:r>
            <a:r>
              <a:rPr lang="en-US" dirty="0" err="1" smtClean="0">
                <a:sym typeface="Wingdings" pitchFamily="2" charset="2"/>
              </a:rPr>
              <a:t>takut</a:t>
            </a:r>
            <a:r>
              <a:rPr lang="en-US" dirty="0" smtClean="0">
                <a:sym typeface="Wingdings" pitchFamily="2" charset="2"/>
              </a:rPr>
              <a:t> </a:t>
            </a:r>
            <a:r>
              <a:rPr lang="en-US" dirty="0" err="1" smtClean="0">
                <a:sym typeface="Wingdings" pitchFamily="2" charset="2"/>
              </a:rPr>
              <a:t>kita</a:t>
            </a:r>
            <a:r>
              <a:rPr lang="en-US" dirty="0" smtClean="0">
                <a:sym typeface="Wingdings" pitchFamily="2" charset="2"/>
              </a:rPr>
              <a:t> </a:t>
            </a:r>
            <a:r>
              <a:rPr lang="en-US" dirty="0" err="1" smtClean="0">
                <a:sym typeface="Wingdings" pitchFamily="2" charset="2"/>
              </a:rPr>
              <a:t>merinding</a:t>
            </a:r>
            <a:r>
              <a:rPr lang="en-US" dirty="0" smtClean="0">
                <a:sym typeface="Wingdings" pitchFamily="2" charset="2"/>
              </a:rPr>
              <a:t>, </a:t>
            </a:r>
            <a:r>
              <a:rPr lang="en-US" dirty="0" err="1" smtClean="0">
                <a:sym typeface="Wingdings" pitchFamily="2" charset="2"/>
              </a:rPr>
              <a:t>dan</a:t>
            </a:r>
            <a:r>
              <a:rPr lang="en-US" dirty="0" smtClean="0">
                <a:sym typeface="Wingdings" pitchFamily="2" charset="2"/>
              </a:rPr>
              <a:t> </a:t>
            </a:r>
            <a:r>
              <a:rPr lang="en-US" dirty="0" err="1" smtClean="0">
                <a:sym typeface="Wingdings" pitchFamily="2" charset="2"/>
              </a:rPr>
              <a:t>sensasi</a:t>
            </a:r>
            <a:r>
              <a:rPr lang="en-US" dirty="0" smtClean="0">
                <a:sym typeface="Wingdings" pitchFamily="2" charset="2"/>
              </a:rPr>
              <a:t> </a:t>
            </a:r>
            <a:r>
              <a:rPr lang="en-US" dirty="0" err="1" smtClean="0">
                <a:sym typeface="Wingdings" pitchFamily="2" charset="2"/>
              </a:rPr>
              <a:t>ini</a:t>
            </a:r>
            <a:r>
              <a:rPr lang="en-US" dirty="0" smtClean="0">
                <a:sym typeface="Wingdings" pitchFamily="2" charset="2"/>
              </a:rPr>
              <a:t> </a:t>
            </a:r>
            <a:r>
              <a:rPr lang="en-US" dirty="0" err="1" smtClean="0">
                <a:sym typeface="Wingdings" pitchFamily="2" charset="2"/>
              </a:rPr>
              <a:t>penting</a:t>
            </a:r>
            <a:r>
              <a:rPr lang="en-US" dirty="0" smtClean="0">
                <a:sym typeface="Wingdings" pitchFamily="2" charset="2"/>
              </a:rPr>
              <a:t> </a:t>
            </a:r>
            <a:r>
              <a:rPr lang="en-US" dirty="0" err="1" smtClean="0">
                <a:sym typeface="Wingdings" pitchFamily="2" charset="2"/>
              </a:rPr>
              <a:t>bagi</a:t>
            </a:r>
            <a:r>
              <a:rPr lang="en-US" dirty="0" smtClean="0">
                <a:sym typeface="Wingdings" pitchFamily="2" charset="2"/>
              </a:rPr>
              <a:t> </a:t>
            </a:r>
            <a:r>
              <a:rPr lang="en-US" dirty="0" err="1" smtClean="0">
                <a:sym typeface="Wingdings" pitchFamily="2" charset="2"/>
              </a:rPr>
              <a:t>hewan</a:t>
            </a:r>
            <a:endParaRPr lang="en-US" dirty="0" smtClean="0">
              <a:sym typeface="Wingdings" pitchFamily="2" charset="2"/>
            </a:endParaRPr>
          </a:p>
          <a:p>
            <a:r>
              <a:rPr lang="en-US" dirty="0" smtClean="0">
                <a:sym typeface="Wingdings" pitchFamily="2" charset="2"/>
              </a:rPr>
              <a:t>4. </a:t>
            </a:r>
            <a:r>
              <a:rPr lang="en-US" dirty="0" err="1" smtClean="0">
                <a:sym typeface="Wingdings" pitchFamily="2" charset="2"/>
              </a:rPr>
              <a:t>Fungsional</a:t>
            </a:r>
            <a:r>
              <a:rPr lang="en-US" dirty="0" smtClean="0">
                <a:sym typeface="Wingdings" pitchFamily="2" charset="2"/>
              </a:rPr>
              <a:t> </a:t>
            </a:r>
            <a:r>
              <a:rPr lang="en-US" dirty="0" err="1" smtClean="0">
                <a:sym typeface="Wingdings" pitchFamily="2" charset="2"/>
              </a:rPr>
              <a:t>menjelaskan</a:t>
            </a:r>
            <a:r>
              <a:rPr lang="en-US" dirty="0" smtClean="0">
                <a:sym typeface="Wingdings" pitchFamily="2" charset="2"/>
              </a:rPr>
              <a:t> </a:t>
            </a:r>
            <a:r>
              <a:rPr lang="en-US" dirty="0" err="1" smtClean="0">
                <a:sym typeface="Wingdings" pitchFamily="2" charset="2"/>
              </a:rPr>
              <a:t>alasan</a:t>
            </a:r>
            <a:r>
              <a:rPr lang="en-US" dirty="0" smtClean="0">
                <a:sym typeface="Wingdings" pitchFamily="2" charset="2"/>
              </a:rPr>
              <a:t> </a:t>
            </a:r>
            <a:r>
              <a:rPr lang="en-US" dirty="0" err="1" smtClean="0">
                <a:sym typeface="Wingdings" pitchFamily="2" charset="2"/>
              </a:rPr>
              <a:t>kenapa</a:t>
            </a:r>
            <a:r>
              <a:rPr lang="en-US" dirty="0" smtClean="0">
                <a:sym typeface="Wingdings" pitchFamily="2" charset="2"/>
              </a:rPr>
              <a:t> </a:t>
            </a:r>
            <a:r>
              <a:rPr lang="en-US" dirty="0" err="1" smtClean="0">
                <a:sym typeface="Wingdings" pitchFamily="2" charset="2"/>
              </a:rPr>
              <a:t>struktur</a:t>
            </a:r>
            <a:r>
              <a:rPr lang="en-US" dirty="0" smtClean="0">
                <a:sym typeface="Wingdings" pitchFamily="2" charset="2"/>
              </a:rPr>
              <a:t> </a:t>
            </a:r>
            <a:r>
              <a:rPr lang="en-US" dirty="0" err="1" smtClean="0">
                <a:sym typeface="Wingdings" pitchFamily="2" charset="2"/>
              </a:rPr>
              <a:t>atau</a:t>
            </a:r>
            <a:r>
              <a:rPr lang="en-US" dirty="0" smtClean="0">
                <a:sym typeface="Wingdings" pitchFamily="2" charset="2"/>
              </a:rPr>
              <a:t> </a:t>
            </a:r>
            <a:r>
              <a:rPr lang="en-US" dirty="0" err="1" smtClean="0">
                <a:sym typeface="Wingdings" pitchFamily="2" charset="2"/>
              </a:rPr>
              <a:t>perilaku</a:t>
            </a:r>
            <a:r>
              <a:rPr lang="en-US" dirty="0" smtClean="0">
                <a:sym typeface="Wingdings" pitchFamily="2" charset="2"/>
              </a:rPr>
              <a:t> </a:t>
            </a:r>
            <a:r>
              <a:rPr lang="en-US" dirty="0" err="1" smtClean="0">
                <a:sym typeface="Wingdings" pitchFamily="2" charset="2"/>
              </a:rPr>
              <a:t>berevolusi</a:t>
            </a:r>
            <a:r>
              <a:rPr lang="en-US" dirty="0" smtClean="0">
                <a:sym typeface="Wingdings" pitchFamily="2" charset="2"/>
              </a:rPr>
              <a:t>, </a:t>
            </a:r>
            <a:r>
              <a:rPr lang="en-US" dirty="0" err="1" smtClean="0">
                <a:sym typeface="Wingdings" pitchFamily="2" charset="2"/>
              </a:rPr>
              <a:t>penjelasan</a:t>
            </a:r>
            <a:r>
              <a:rPr lang="en-US" dirty="0" smtClean="0">
                <a:sym typeface="Wingdings" pitchFamily="2" charset="2"/>
              </a:rPr>
              <a:t> </a:t>
            </a:r>
            <a:r>
              <a:rPr lang="en-US" dirty="0" err="1" smtClean="0">
                <a:sym typeface="Wingdings" pitchFamily="2" charset="2"/>
              </a:rPr>
              <a:t>fungsional</a:t>
            </a:r>
            <a:r>
              <a:rPr lang="en-US" dirty="0" smtClean="0">
                <a:sym typeface="Wingdings" pitchFamily="2" charset="2"/>
              </a:rPr>
              <a:t> </a:t>
            </a:r>
            <a:r>
              <a:rPr lang="en-US" dirty="0" err="1" smtClean="0">
                <a:sym typeface="Wingdings" pitchFamily="2" charset="2"/>
              </a:rPr>
              <a:t>tentang</a:t>
            </a:r>
            <a:r>
              <a:rPr lang="en-US" dirty="0" smtClean="0">
                <a:sym typeface="Wingdings" pitchFamily="2" charset="2"/>
              </a:rPr>
              <a:t> </a:t>
            </a:r>
            <a:r>
              <a:rPr lang="en-US" dirty="0" err="1" smtClean="0">
                <a:sym typeface="Wingdings" pitchFamily="2" charset="2"/>
              </a:rPr>
              <a:t>perilaku</a:t>
            </a:r>
            <a:r>
              <a:rPr lang="en-US" dirty="0" smtClean="0">
                <a:sym typeface="Wingdings" pitchFamily="2" charset="2"/>
              </a:rPr>
              <a:t> </a:t>
            </a:r>
            <a:r>
              <a:rPr lang="en-US" dirty="0" err="1" smtClean="0">
                <a:sym typeface="Wingdings" pitchFamily="2" charset="2"/>
              </a:rPr>
              <a:t>manusia</a:t>
            </a:r>
            <a:r>
              <a:rPr lang="en-US" dirty="0" smtClean="0">
                <a:sym typeface="Wingdings" pitchFamily="2" charset="2"/>
              </a:rPr>
              <a:t> </a:t>
            </a:r>
            <a:r>
              <a:rPr lang="en-US" dirty="0" err="1" smtClean="0">
                <a:sym typeface="Wingdings" pitchFamily="2" charset="2"/>
              </a:rPr>
              <a:t>seringkali</a:t>
            </a:r>
            <a:r>
              <a:rPr lang="en-US" dirty="0" smtClean="0">
                <a:sym typeface="Wingdings" pitchFamily="2" charset="2"/>
              </a:rPr>
              <a:t> </a:t>
            </a:r>
            <a:r>
              <a:rPr lang="en-US" dirty="0" err="1" smtClean="0">
                <a:sym typeface="Wingdings" pitchFamily="2" charset="2"/>
              </a:rPr>
              <a:t>kontroversial</a:t>
            </a:r>
            <a:r>
              <a:rPr lang="en-US" dirty="0" smtClean="0">
                <a:sym typeface="Wingdings" pitchFamily="2" charset="2"/>
              </a:rPr>
              <a:t> </a:t>
            </a:r>
            <a:r>
              <a:rPr lang="en-US" dirty="0" err="1" smtClean="0">
                <a:sym typeface="Wingdings" pitchFamily="2" charset="2"/>
              </a:rPr>
              <a:t>karena</a:t>
            </a:r>
            <a:r>
              <a:rPr lang="en-US" dirty="0" smtClean="0">
                <a:sym typeface="Wingdings" pitchFamily="2" charset="2"/>
              </a:rPr>
              <a:t> </a:t>
            </a:r>
            <a:r>
              <a:rPr lang="en-US" dirty="0" err="1" smtClean="0">
                <a:sym typeface="Wingdings" pitchFamily="2" charset="2"/>
              </a:rPr>
              <a:t>sejumlah</a:t>
            </a:r>
            <a:r>
              <a:rPr lang="en-US" dirty="0" smtClean="0">
                <a:sym typeface="Wingdings" pitchFamily="2" charset="2"/>
              </a:rPr>
              <a:t> </a:t>
            </a:r>
            <a:r>
              <a:rPr lang="en-US" dirty="0" err="1" smtClean="0">
                <a:sym typeface="Wingdings" pitchFamily="2" charset="2"/>
              </a:rPr>
              <a:t>perilaku</a:t>
            </a:r>
            <a:r>
              <a:rPr lang="en-US" dirty="0" smtClean="0">
                <a:sym typeface="Wingdings" pitchFamily="2" charset="2"/>
              </a:rPr>
              <a:t> yang </a:t>
            </a:r>
            <a:r>
              <a:rPr lang="en-US" dirty="0" err="1" smtClean="0">
                <a:sym typeface="Wingdings" pitchFamily="2" charset="2"/>
              </a:rPr>
              <a:t>diduga</a:t>
            </a:r>
            <a:r>
              <a:rPr lang="en-US" dirty="0" smtClean="0">
                <a:sym typeface="Wingdings" pitchFamily="2" charset="2"/>
              </a:rPr>
              <a:t> </a:t>
            </a:r>
            <a:r>
              <a:rPr lang="en-US" dirty="0" err="1" smtClean="0">
                <a:sym typeface="Wingdings" pitchFamily="2" charset="2"/>
              </a:rPr>
              <a:t>diwariskan</a:t>
            </a:r>
            <a:r>
              <a:rPr lang="en-US" dirty="0" smtClean="0">
                <a:sym typeface="Wingdings" pitchFamily="2" charset="2"/>
              </a:rPr>
              <a:t> </a:t>
            </a:r>
            <a:r>
              <a:rPr lang="en-US" dirty="0" err="1" smtClean="0">
                <a:sym typeface="Wingdings" pitchFamily="2" charset="2"/>
              </a:rPr>
              <a:t>ternyata</a:t>
            </a:r>
            <a:r>
              <a:rPr lang="en-US" dirty="0" smtClean="0">
                <a:sym typeface="Wingdings" pitchFamily="2" charset="2"/>
              </a:rPr>
              <a:t> </a:t>
            </a:r>
            <a:r>
              <a:rPr lang="en-US" dirty="0" err="1" smtClean="0">
                <a:sym typeface="Wingdings" pitchFamily="2" charset="2"/>
              </a:rPr>
              <a:t>dapat</a:t>
            </a:r>
            <a:r>
              <a:rPr lang="en-US" dirty="0" smtClean="0">
                <a:sym typeface="Wingdings" pitchFamily="2" charset="2"/>
              </a:rPr>
              <a:t> </a:t>
            </a:r>
            <a:r>
              <a:rPr lang="en-US" dirty="0" err="1" smtClean="0">
                <a:sym typeface="Wingdings" pitchFamily="2" charset="2"/>
              </a:rPr>
              <a:t>dipelajari</a:t>
            </a:r>
            <a:r>
              <a:rPr lang="en-US" dirty="0" smtClean="0">
                <a:sym typeface="Wingdings" pitchFamily="2" charset="2"/>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err="1" smtClean="0"/>
              <a:t>Pikiran</a:t>
            </a:r>
            <a:r>
              <a:rPr lang="en-US" dirty="0" smtClean="0"/>
              <a:t> </a:t>
            </a:r>
            <a:r>
              <a:rPr lang="en-US" dirty="0" err="1" smtClean="0"/>
              <a:t>dan</a:t>
            </a:r>
            <a:r>
              <a:rPr lang="en-US" dirty="0" smtClean="0"/>
              <a:t> </a:t>
            </a:r>
            <a:r>
              <a:rPr lang="en-US" dirty="0" err="1" smtClean="0"/>
              <a:t>otak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5143619"/>
              </p:ext>
            </p:extLst>
          </p:nvPr>
        </p:nvGraphicFramePr>
        <p:xfrm>
          <a:off x="457200" y="1219200"/>
          <a:ext cx="8229600" cy="490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31146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18190</TotalTime>
  <Words>2033</Words>
  <Application>Microsoft Office PowerPoint</Application>
  <PresentationFormat>On-screen Show (4:3)</PresentationFormat>
  <Paragraphs>193</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Psikologi Faal</vt:lpstr>
      <vt:lpstr>       R E F E R E N S I</vt:lpstr>
      <vt:lpstr>       R E F E R E N S I</vt:lpstr>
      <vt:lpstr>PENDAHULUAN</vt:lpstr>
      <vt:lpstr>Psikologi Faal sebagai cabang dari Biopsikologi dan Neurosain</vt:lpstr>
      <vt:lpstr>PowerPoint Presentation</vt:lpstr>
      <vt:lpstr>Otak dan Perilaku</vt:lpstr>
      <vt:lpstr> Perilaku dalam biopsikologi </vt:lpstr>
      <vt:lpstr>Pikiran dan otak</vt:lpstr>
      <vt:lpstr>PowerPoint Presentation</vt:lpstr>
      <vt:lpstr>Apakah sudah selesai ketika kita menerima paham monisme?</vt:lpstr>
      <vt:lpstr>Pendekatan riset tentang kesadaran</vt:lpstr>
      <vt:lpstr>Genetika perilaku</vt:lpstr>
      <vt:lpstr>PowerPoint Presentation</vt:lpstr>
      <vt:lpstr>PowerPoint Presentation</vt:lpstr>
      <vt:lpstr>PowerPoint Presentation</vt:lpstr>
      <vt:lpstr>Ilustrasi skematik struktur DNA</vt:lpstr>
      <vt:lpstr>Ekspresi gen</vt:lpstr>
      <vt:lpstr>Timbulnya variasi gen</vt:lpstr>
      <vt:lpstr>Kromosom dan pindah silang</vt:lpstr>
      <vt:lpstr>Kromosom seks : Sex-linked genes &amp; sex-limited genes</vt:lpstr>
      <vt:lpstr>Kromosom seks</vt:lpstr>
      <vt:lpstr>Pewarisan sifat dan lingkungan</vt:lpstr>
      <vt:lpstr>PowerPoint Presentation</vt:lpstr>
      <vt:lpstr>Modifikasi lingkungan</vt:lpstr>
      <vt:lpstr>Pewarisan sifat dan lingkungan</vt:lpstr>
      <vt:lpstr>Cara gen mempengaruhi perilaku</vt:lpstr>
      <vt:lpstr>Evolusi perilaku</vt:lpstr>
      <vt:lpstr>Psikologi evolusi</vt:lpstr>
      <vt:lpstr>PowerPoint Presentation</vt:lpstr>
      <vt:lpstr>Riset-riset pada biopsikologi</vt:lpstr>
      <vt:lpstr>PowerPoint Presentation</vt:lpstr>
      <vt:lpstr>Alat perekam aktifitas otak</vt:lpstr>
      <vt:lpstr>Electroencephalogram (EEG)</vt:lpstr>
      <vt:lpstr>PowerPoint Presentation</vt:lpstr>
      <vt:lpstr>PET Scan</vt:lpstr>
      <vt:lpstr>MRI Scan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Psikologi Faal melalui pendekatan Biopsikologi</dc:title>
  <dc:creator>sistem</dc:creator>
  <cp:lastModifiedBy>Asus</cp:lastModifiedBy>
  <cp:revision>56</cp:revision>
  <dcterms:created xsi:type="dcterms:W3CDTF">2006-08-16T00:00:00Z</dcterms:created>
  <dcterms:modified xsi:type="dcterms:W3CDTF">2024-09-23T05:37:13Z</dcterms:modified>
</cp:coreProperties>
</file>